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6" r:id="rId4"/>
    <p:sldId id="262" r:id="rId5"/>
    <p:sldId id="267" r:id="rId6"/>
    <p:sldId id="263" r:id="rId7"/>
    <p:sldId id="268" r:id="rId8"/>
    <p:sldId id="269" r:id="rId9"/>
    <p:sldId id="264" r:id="rId10"/>
    <p:sldId id="270" r:id="rId11"/>
    <p:sldId id="271" r:id="rId12"/>
    <p:sldId id="274" r:id="rId13"/>
    <p:sldId id="258" r:id="rId14"/>
    <p:sldId id="277" r:id="rId15"/>
    <p:sldId id="272" r:id="rId16"/>
    <p:sldId id="261" r:id="rId17"/>
    <p:sldId id="25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7A79-DA49-4713-A831-56A638D7BD97}" type="datetimeFigureOut">
              <a:rPr lang="hu-HU" smtClean="0"/>
              <a:t>2013.11.16.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FB1E-C5DB-4069-A958-8F69252E5C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81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568E-46F4-49C8-BD06-ECEC51ACFB01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9510-2159-4474-96DB-6B94C60F6D12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4C11-5822-4A3A-8FAE-277F445E4386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5AE9-6399-4B00-88BD-2776C461A92C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83DD-424E-4FBE-A921-CE49A601DAB7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218E-1D7F-4924-A03D-44889E274087}" type="datetime1">
              <a:rPr lang="en-US" smtClean="0"/>
              <a:t>11/16/2013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DC72-B85D-40E4-AF8B-4B8DB068088C}" type="datetime1">
              <a:rPr lang="en-US" smtClean="0"/>
              <a:t>11/16/2013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400-06B3-4E68-8AA1-86D457A0CADE}" type="datetime1">
              <a:rPr lang="en-US" smtClean="0"/>
              <a:t>11/16/2013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0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6BF2-BC4A-4D2B-9D7F-7FE4AB24130C}" type="datetime1">
              <a:rPr lang="en-US" smtClean="0"/>
              <a:t>11/16/2013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1A52-39D8-4AB4-9FCE-0DFEE377849D}" type="datetime1">
              <a:rPr lang="en-US" smtClean="0"/>
              <a:t>11/16/2013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2D16-1917-49BE-BAF1-DCFCC5360E12}" type="datetime1">
              <a:rPr lang="en-US" smtClean="0"/>
              <a:t>11/16/2013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48B0-943E-4EB9-8622-537FB602C808}" type="datetime1">
              <a:rPr lang="en-US" smtClean="0"/>
              <a:t>11/16/2013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F5AE-FD2D-44CA-BED4-C32F2D9AF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2148" y="700306"/>
            <a:ext cx="7772400" cy="2090663"/>
          </a:xfrm>
        </p:spPr>
        <p:txBody>
          <a:bodyPr>
            <a:normAutofit/>
          </a:bodyPr>
          <a:lstStyle/>
          <a:p>
            <a:r>
              <a:rPr lang="hu-HU" dirty="0" smtClean="0"/>
              <a:t>"Egy lehetőség, amit </a:t>
            </a:r>
            <a:br>
              <a:rPr lang="hu-HU" dirty="0" smtClean="0"/>
            </a:br>
            <a:r>
              <a:rPr lang="hu-HU" dirty="0" smtClean="0"/>
              <a:t>vétek volna elszalasztani."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869522" y="6129888"/>
            <a:ext cx="6199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>
                <a:latin typeface="+mj-lt"/>
              </a:rPr>
              <a:t>„ Akkor </a:t>
            </a:r>
            <a:r>
              <a:rPr lang="hu-HU" sz="2000" dirty="0" smtClean="0">
                <a:latin typeface="+mj-lt"/>
              </a:rPr>
              <a:t>szólj, ha mondandód  szükséges, hasznos és </a:t>
            </a:r>
            <a:r>
              <a:rPr lang="hu-HU" sz="2000" dirty="0" smtClean="0">
                <a:latin typeface="+mj-lt"/>
              </a:rPr>
              <a:t>épít! ”</a:t>
            </a:r>
            <a:endParaRPr lang="hu-HU" sz="2000" dirty="0">
              <a:latin typeface="+mj-lt"/>
            </a:endParaRPr>
          </a:p>
        </p:txBody>
      </p:sp>
      <p:sp>
        <p:nvSpPr>
          <p:cNvPr id="4" name="AutoShape 2" descr="data:image/jpeg;base64,/9j/4AAQSkZJRgABAQAAAQABAAD/2wCEAAkGBhQSERQUExQVFRQWFBcVGBgYGBcXFRQVFBcXFBUVFxUXHSYeFxokGRQUHy8gIycpLCwsFR4xNTAqNSYrLCkBCQoKDgwOGA8PGiwkHxwpLCwsKSksKSkpLCwpLSksLCwsLCwpKSkpKSkpKSwsKSwpLCkpLCwpLCksLCwsKSwsLP/AABEIAPIA0AMBIgACEQEDEQH/xAAcAAABBQEBAQAAAAAAAAAAAAAEAQIDBQYABwj/xABDEAABAwIDBAcECAUCBgMAAAABAAIRAyEEEjEFQVFhBhMicYGRoTKxwfAHI0JSYnLR4RQzgrLxU5IWJEOD0uIVc8L/xAAZAQADAQEBAAAAAAAAAAAAAAAAAQMCBAX/xAAlEQEBAAICAgEDBQEAAAAAAAAAAQIRAxIhMUETIlEEFEJhcTL/2gAMAwEAAhEDEQA/APUjRUZpKwfTULmclw6dAM003q0UW8imkcj6IIP1aTq1PHI+n6pPA+n6pkl2eYeJ0PZPj+8IarQgkcCQpmzwPoptoNlwcB7QB8Vv4L5VxakyqctPBNyHgsaCHKkyqbqzwXZDwRoIcqXKpMvJdB4eqAnAy0T+J3oEJCOxkgMbGjZ13lCQeHr+yeRQwBLCeGnh6/slDTw9f2WTMypcqflPD1/ZLlPz/hARZUrKUmApMh4fPkpnNyiBqdeXJPQRVDuGg9TxUeVSZTw+fJODTwHz4JURGGJ4pqQNPBODShpZlqjexEZE001bTOwbmJhainUlGaazo9oMiTIpuqXdUjRIgxEObNP8p9D+6b1XzdTUaeo4j/C3IzQJYkLFM6mm9Ws6NCWJuVTmkm9UjRIsqWnTlwHEhP6pTYWlDp4AlEnkIcVd58vJRdWpTSSdUigwMXZFJ1a7q0tAzIuyp/Vp9OiNToPmEaBrG5RO/d+qjyqZ4kyuFNFhogxODFIKacKaWjMDU8MThTUjaSNHsdCaWqpwHS3DVSA2qwOO5xAJ7pVwum4pbRlqjLEQWppas3E9h+rXZFPkSimjqNoOrTmsU3VrsifUth6tG5UZpIwsSdWjqNgjRSdSjeqSdUl1GwZpJ7acNPMgIg0lzmWCOoBGmk6tF9Wu6tLqYTq13Vorql3VJaAdtGUrxuGg+ZRJZuTerRoB+rSimiOrXCmlo0AppwpqcU08U0+o2hbSTsnNS9WosVXbTYXuMNAn9u9PqNvnSu5WGyekuLoQKNaoB92czf8AaZHouxOEgdqzTodY8tQom9dhvrGAQdHajwOi9Bztxsn6TcWIFbD9YOLWuY73EHyC3ezuklKq0EzScfs1Ia7yleN7O6U1DMuMxaTMH4IvZmOe0PLnZ98ZQ4tJvYuGttBZTuErUr21rgdDKcvHf/ma7Zmo8TuBjLykfBOp9IawHtuJ5k/ErP06fZ7AuXh+2/pErYdoDXE1Hey2T/udBmOSi6N9Ktoud1tXE1Mu4OjITwDA2T83Uc8ph4qmONy9PdVywB6a1zpUoz+Wo3w9lyYemOIHtPoDxqH06tT+ri39LJ6EuWA/4qxjh9WaFTgG1AD5VA1VmI6abTpOzPoODRrNNzmkfmbb1R9WD6VeowuIWZ6NdPaGLhpIpVt7HHU/hO/u1WllUll9J2WeyFoSZQlXJkaWrsqeAkhARlnzKTq/mVLlShqWoe0QYnBikhKjQ2aGpYSrkyIV570v6Q9Y7K09hth+I8Vd9MekQpMNJp7RHaP3Wnd3n3LzPGYk6nfoq4Y/NZtZakyoz2CROo3HvboUS7GupiHkdoXEdm/Ebu8I7qS89kOHePiqvaTQHXI4Sf3VWDsMyXtjefCN5nuWk2QA4UybZ3Gr/SDDZ4CzVnMCIa86jKdLyY4BbDBuaxzxFqdIM8RFmjhb0QYythwRGrtfNUlapOaTDWyT+VoknyBVvsmpmZUed515bgPNZnphUNLB1nC2eKY55zc8jAKVuoJN0bs3ZeEdGIc7rnPaHAn2Wg/YDRYZdLybJm1NvtDgIAaLcABu7gsL0PJNam2YDnAEbj3jevUq+xKBu6my19BH+F5eW9+XpYWa8QJgttU7SWnxCNrUm1HBw9k38FR7Z2LTFMODALToLTuWco4+rQcDSeQAZym7DHLd4LDTe4nZ5bKGG1atLR5HinbM6X08SwD2X6OadWn4jmkxuGD7ha0ybU2z1n81jKv5hJ8He0PArR7G6buoty5XOaBAa55eGgcC4ZvMlYeq/LZXGBo9jMdInwRLZ6KyX22Ff6SosKQk85yjiQo6f0mfeYPX9Viabw7NmFy6fCBAQmKp5XLuxx1PKFxj02h9IrHfZH+6EY3p3S3i3HMPSYleTilICRwIPPjwT6l1j2aj0rou+8P6f0Tv+K8NeaoEayDY8JjXlqvF2YtznZA5wEFz3T7LRrHPcOZVxs5zW5XR2vszdtNusgHV2+Tcm+qOpdXqlTpBSa3MS7Lxyn3a+iXD9IKL/ZcfFj2+WZolYd2NL6bnCYGk6mN/iVVUdo1Wnt9t/wBlkm3eB8UdR1ej1+kIaTDLAE3cASBqYvA71T43pl1jSKRE6Q0hzyfDQLK0tpl1U0y4PcWl9Yj2eyOzSbwaPeVX4HajaOZ1Wo9xF8jLNA7zb0T0XQbjdnV6jpcxx33gSeJk6Kr/AIEkuLsvZG5zSAT95wMNjmUVW6QGrRNRzG5BLshLi2Zhua/a439FV4bE1cWZeWimyTcRTYBckNFrDzWu1L6cAbW24XOLKVm6SN+5E47ZYGHbn9uA+N+l0NhRh6TWHrGPcA/OWnMM8dhsjhbzUe1tvCo9rm5jlptabRJbrbgVTaIPYciuMv3Xz3ZHStexgdiXSTE5Xu3RcwO+FjdnbQNJ73Nph2Zrm9onsh3dvgI6ptgl4cZYJEht26k8uKWwvej22XPqVGFo6stc5sWyljmDIR9qzxfjKo/pNef4Vg41pPg3/wBlp8K+i3tAtD3DUmDl9otaDoC4AwN6o+nmzzUoUw0EzUf/AG6+YCzZ48nPbz/o9Wiqy/2m34XC9wqU8zC07xC+eX5qbzqHNMQvcOj21euwtOoLy0Tyc2x84XBy46rs48to9vfy3R5b5HBYZx14haXb+0odl8UBhabK85RDwLjiDFxxHzvUV6yW06bm/WMJa4bxwVv0e6bOHZq3m0/smY3DQS09yoaOBLa7G6guHlN1Sas1U7ueY9VdsvO3rDYHTjf3IzHEMZk+9b+ka/DzUuIrtFBsH7IQlbaLC7Mb9kgW3ktPwT4p90PP0Ec8FwjeVBjagc8qR+KZrA8kN1zHbveu5ERRqCAp8UIbKr8zPxeaftTEkUyBJlvDSRxQEGDP1bnb6lQNH5G395Wgohs/eIFh7yqKqxzcgABaG2jRF7NxYDde32tbWNgglycecrgOQHcq/pHRyta9u+xU2Hp/VuIMuuZT8JVbVow770IAHo2Orp1Kh1y/4VBtDEz2Zu90numy0W0KZp0nNGhusey9QTxCA1FWsxtKnQOroPrA+KR73Gm9gAa0FoIGmUEk+4Kj6QYj/mdfZDAPAK/2diQ9jhxbPz5oDQN+hmo5l61KmRo1rXPYOUnLHkVW4j6HsY32X0n9zi30c0e9e0LljtUNPE8D9GmOY/t0Q5vEVKZ9C4KRv0WY0uMBjG/jqN0/pzL2mEifejTyl30UYpwaC+gIsbvcI4gZRB8VpNl/RXhqbB1jqlR+pIc6m0H8LWn3krRbU6RUcN/NeA7c0Xef6Rp3mFmMV0+qVTkw1OCTGZ9z35RYeJKcmWReIqvpA+jrBswzqzKBdUbq7M4wPvOA17yvPei20+rq9RoypMcn6xPP3969L2h0jrZxTp1SXR2nk9jS8NFgB3LzzpfgO3na21iXtaGxU1nsjsmRIFlz83HlPudf6fPG/b8g9pMFSqRmAcDvtPmgWsqUXioLFp094PIiQp3YmnXE1JbUFnEDszxMaA8VNdrclTtN+y7WOF97fkcFyrVLtTJVp9c207uBHtA87hZ7MCQd40KPqgsDgLsdB/QgqtMA3stRm1b0dvkNyvMc937JaW2GN/6jfOVTPHC6SnhyTotTxdlcttaASwPyuDHXa4ggG8GDobghR0nZSZ0Kv/o5wVdnWB4Ioltmu0LpFwDuiZ3aLQ43ozQqfYynizs+mnouzDLtNoZXV0wZeE/E1swH5R5hX+L6DECadWeTm/8A6b+iDHQ2sRYst+I/+K2XaKjDYiacHWmQe9j9PI28VLhhLXgOIIdMG4I8b7txXV9lVaBl7CCAWzqx7Tq3MLA8J+F6p1csfYnIbX9pv4Xc/eke15g8Q5pBiRBBynUHfBUuzsQA8tkNEnXTz0lR4TGMgFpkfH4FR0LOqfdcZHIneEzX+IAcwzw8FjNp4Tq6gcNNfJXOHxENcBMgGRxG+29U2BxuZzqVS4jsybzwaeMbuSArNrV81dx7vcFPszaRpvHDTwOqh2zgiypNyHXBPdogS9InvDun1WYaxrvA/qqnbPTuvVORjurDR2iyQSfza6cFR19oGmwnQxAixM2j1Qez6cAk3JMnv3/p4LpmGM+HJujsBiater2q1VrReGuJeY3STqStBj+krsMzqqL6hqEQ4vqGpknc3dm7gsxs95pVHEGwaT+gPKSPJNwZzVCTcxPiSb/PFO47olGUsM57pc4kkySbkk8zqjHVoGSnYEw529w4Tw96jYbcyo8MN28H4oAjEPytfFiSJI1y6ActJ8k/Z7AaQFiHSSNxk7x3AIPD1M5qD70x4ae5FbLqTTHKW+RkehSsDO9IOjmQipQpnfMGY5Zd4VTTqhzdII1bu/Mzly/yvQKp7JHj4i6pejuVr69BwBhxqMkAyypwngbLz+fimP3R28XLcvFY/KWHTMzUjhPDgVX42C7smQfnRbvaHRJtSpmZVNO12wHCJPEj1lDYXofQzXL3eIb7hPquaXS1lY/BbNfUMU2ucfwgnzO5bbYHQxrIfiQHOBkMmWiPvRZxndp3q/2fhmUWBrAGtF+88STclPrYwAHf3IuRaHYCv9Y6ToY8Doi69WAs7Qxt54mHfBWf8Tmi4kfMq/Bl/FHlx+RrHyOR+CGGNyvIy6+/kN6Fq4st/LN+SnY5rmhwEkE+IiLTqupzpqlHMe0SRw0b4jf4qq210cpVhJGV2mZsXHBw0PvVqH3iT4xpFioXVte+4j11TG9PPtp9FK+G+sonrGb4Fx+Zm8cxPggaG2WugO7J9PPcvSKtaD3+Sz+0Ni0ahJc0SfA+mqWm5mouvm4N9x3HkgMXSFSJEOB8+/8AVT43YLqZJZmy8dUPTY4zmLLb3HKfDiltrtKV2LJGSp2gNOI5TvCBxOEm7fLQoqq4GxIMbwZjxUbakb5HH9UtmvsdXuwd5Hgidn1bEcAPXX1BVINo08RGR0PFwDZ08Bx8FPgcYW1O8ZTyO71XX2nw5dL2s2Bzd6D59ygwD4qd7PcULSxZD4cbOt3HcpW9l7TzI8CnLslzVepetAa5++PVV9erCmpuljhxt4pGi2ZWue8EeBRDn9W4gSWOO7c7dPLQeSrdn750B+fFM2ptEtMNcJjtcbWk+EJW6NcOeQJMA8J0TKGLYxwgXNp3zM5ZVP1dYUjWfTd1ctGY9mS5wa0AH2rkKCtUebTG+1u5c/JnjcbFeOWWWL3AYl1WpUdowNy/1OMx5A+YRVGlqdwuqvZ21Q2m5j7Okuk/akDfxsn7HxBqVKhzSwNiJntONu6wd5rzbNO+ZeFgyvmceA0/VQY7EAWAkncNV1TstOUy6YHjoq/FVX0SXfzOy5rhYFpJHabx0I8Vmnrauxe2erJ1aeenp8VWDaFYkVA8t+0MtoHPjbdombQxYqaC/kfJCtJAguMcFvGJ5aj1XorQdisKKtarRpPLi0BxAzsEQ8gnsycw03SrvB9GYbfEUQ38LpAvNjIjzXiRx7gBc2Ub9rP+ycvP7X+43HguntXNcY9s25VoUSJxNEuO7OwOtcmJNlSu2vQ31qUfnb8CvIs95NzzSvrkjVbmdZ6vRtpdJqDdKrSOUnygKixfTlmjGOdzcQ0eQkrHlIEd6OsaCr0nrubq1g4AD3mVT1cRvqPLjwHxO5QVa1kG4yVjdppMRjHPto3gNP38VPgmRckgBRUaPkmYjEbhogz6dWnva/vDh8QrzBY+m8QapzfZLxB7i4SD3lVlBjWCcoPNwn00RVHEAmzGz+UfAK0umF1jZLQ7uR+BxfWNBOoifgUDs7a7A0h7WZTxAE+SWlVpCp9U+WkXabEdxIuFaZ+WLitMXWkgBLWqAMAJ3yeXefkqGhg69RwbTpucTcECWxxLwYA8QtVsPoWwhj6p6wz2mwQxnERq7v0PBLPlmJTG1lsGKuJeWUmFxNjA9S7Rnit5sPolToEOfFSrl1N20/yzqfxG/CFb4bKz6umIABc7KAGgaAWsLFB0q56x07hlPIg2K5M+a3wrMNKL6R6//LUhNjiKc+AeR6gLLlgc2YkrTdMiysxtF3aAcXugkEESGaX+8fJVLdjA1KADiWhj3OOgIYDc95yqMyXwm4z2LxgAy7jxXbKxJoBz6YzU3xmA1BbMEHlJtzQm2GOpQ5wmk8nKdTAcRMDS4Kiok0TnZ26btW7jzHNa9weZVzsja1N9V2YlpLSBmtJlptzsfkpu2sWWucAcwJ3b53qg2xUY7KacwRPMHeD6KuGIdvJ7/wBVi4eW5yWTQ7E4sZhaTz3eSjc9Cso6OnfClqFUk0lbs4ulRuCQPTpWmTCUkrnJpKCKmlyRz0lNhcQGguJ0AEk+ATBj02mxaTY/RF1V31juraNdC/y0b435LS09hbPpD+X1p4vc4jyblb6LUxpPNcRiYsP3S4bZNapdtKoRxyOjziF6DjOllOgC3D0qdMcQ1o9AL+MrM4vbWIxJ+2/v9keGgT0W0WLo2C5tPKI3lWVamIQj6ehVCA1qULqYhH1aYKi6pIC9mdJKtAy1xC0WG+kV0doEHe4Eg+KyD6KsNh4Vmdz3iRSbnjc532QfTzR17extq3bfEBz3V6Qd96oKYdzDalQOI7gjaBp1Lh7n97jp8RzUOBwYa0PcJqPuXESb7uQ5I9zadMAimzObyGtBnjIGvNcWcxy/53HRMLPZRTbwb5BDY2sG73CWFlo0JBtPMImi4a5fVBYpocTIHmbKeOHXyrJIqNr4NlYUWh2UU25SHg9q5JMtm5J0hVNPZNRjzl6t1M7i+DPESLFW+Mwbm3aC5vLUd4QTK8G+vDf5LfawXGVlcdSc2o4Gzhu+PMKGN0X+dy1b9jMxLgHktgE5gJOvskfMLSbN2Uyg3Ky95kwSZtruFkZcnWbSuNlYKh0YrZHVMpa0NLr2JAE2BvoEASvVnQbHQ2POVl6v0fyTkqkDcCyYHCQRPks4cu/bNjHOKQPWmr9B3tj66mSd0On0n3oyn0NoBpY59R9XiwtYxvI5g6e+QumS1jbHaq3wPRWq+C8dU3WXg5yOVPXzgLU4LD0cLakAan3tY/qN3HyHJIcSTJJubknjqVuYltDhejmFpDM5heR/qGZ/oEDwIKHx+3HO7FOGN0hgDbcOzC7G4kuaTNh8yq/ZzblztBdaIdVxXVsDB7Tvavu4Ju1sSGURxNv1VXUxeer4pvSnEHst4N96AB2ZQ6+qc3sNGY+4DxWi2bTzv0Ap0+1l3Ej2QeNx6FVHR+l9RUI1LwPACfiVf4an1bMs3Ik953eSIFTQxAqUw4b9eR3hNcqPYO0crsjvZcY7juPwV9iGrcIPMOSFt054uAbGJvwOh7uakyXBQET+CXDYoMovdOrxPd1jR7gFDWfAJVbSqZsO8DWx8iCnPn/C+Y9Yw216dVrHU5cGAZmXLiRp4aKt2htl1RwMGQIgDQDkFhujG3HU3teDdp3bwvadn45tanmMFrhYjeCNDzXHr4dnbxti8N0la05XOABtqLc1a1sMQA8eyQCDxBuCORCqOlexWteYA1seSN6O7aD6Iw9T26YOSftsiAO9vDhHArP9Gk61NexrtQD3obFVMro/x3KP+KRYSy2fsmncl7mzaGjOT4Ej3rtqVW0IY3M55uSbBrdwDRvPeUTsNuZzSeJ9ASqzbrpxFTkY14ABVwwlx8xHPK70Y7bT9AQO4AJmI2m8MJzITvXYls0bcVT16TQ7Irue9zzcATynd6ol9bcDvvz71BhAGUoGpM+SSibkpg6N6hr1oaVLUNoVfi6kQPn3IAtlCaPeZQOJqZWQFZUv5eip9q2QAuAu5J0mP1ngPcnbO9pL0kp9pp4tHokCdHKpl7dxbPiNPerptS3iqPYLoeebfddWNXEgCeKZM/tzo1Vw7pIls2cLt/Y8ijdm7T6xmR3tga8ea9Gc0EEEAg6g3B7ws3tPoVTcc9E9W7WLlh7t7fXuXLx/qZ/JS4fhWY+s1/VAglrGODpEyXOc4NA4DMb/AInQlx8dZmboXsBLfZeXMh9jrdrjIt2SftKOtsbEM1pl0b29oHmIv5rjharbmm8d7Tbx3LqmeN9VjVV23amWmRxt5oDZT5lo3ggd+5WG0sP10SYjhvWZrMLHkbwSnvVIbicK5h6xhOU8PsngeS2n0edKXBxoVHWd7B0vvb37x4rAUcY9ujj3ag+BVnseoXv+y3KM3ZEEkERf1sp5avlTC3enr3SaHU2u4GOYm91i8ZTvAMOaZBGoIuCCr+jtYV8LmPtshrxxn7UcD+qrqtBr6edmrbEbxvHgueuoBS6U5x1VSG1PvaBw5cDxCIo4rW6odsbOD2kizhcc+SXYOJJYA46LXwn8vQOjm0xmaDxt4yD71Bthw/iavNxPmAVQ4fFZCCCEdjNo5quf7wBPfAB9QVXjvjSWc87SOYLpzHgiI0CiDp4JKRhxn4KiaGUzNEp1OJj5uuqsEFBFpGSVWbRf2wP0R+HfAJ5IHarJyuCAtqTvqx3clVbVYdUdRq/Vt7lHUaHgi86jmgKzZdOSUZtajnYOLbj9PngosB2bGUgfmLwJsJHe3T0lBhNlgNzvO4R4m36pXszMI43HfwUOIrZmnLa/aA48e5QYbFkdk6e5AenSulMJXSvHdB5KSU2V0oALGbFpVLlsHi3snxix8QsxtHoP1r39W8Aty+0PazNm5b+i2coXD/zKv/b/ALFTHlzx9VmyMTg/o7ql31j2Mb+GXE9wsPMrW7N6N0KDYawEkQXO7Tj47u4QrIlJKMuXLL2ckjPbWqjD1SGNGSBmAtnBEkE67/RJsrGNLppndBabEjgR8bid6vnYdjiC9jXRx9yyu1tlvY7MJF5a4Wjx3K2GUqu5Uu2mtbU7PsuAI8d3oq00m6xHdZHUMZ1giqIcLTuPhuPoh8fSLDAuDpZULYeDHtH0VhhHEsE3gkeFiPeULh8G9/ssJ7tP2VzQ2LUawlxHHKNfMck5lMb5qefmH0HJ1V/a8EEMQBvTK2IMggHXn8V0oJ2VLk8FLUcCxC0qglwi+75lK4wCIPHwQRkwCJTmMDqZE6KJxtF/JdRrx/goCZlSGgcB6qJ9awcNxTcQ6RI+SoGVBaTrqgJsV9l4Nif8puFb9ab6j4LqJBGUmQfQprnR3t9UBT1qhbUPGT3HkUuIw1szdN/JMxV3EqbCPJ7x6hI3o5N10oSpjWBxBeARxPiuGNZ99u77Q36b15OquKldKG/jGffb/uG4kceIPkpG1JEgyDzsUaCSUPQP1lX+j+1SlyDoPPW1bn/p/wBpQB0pCVF4ldPMoNLmXG6h8SlB5lAOp4dguGtB7gkrYRjyC5oJHH5uunn7ks8/cjdCVtrCwSyop5rs3NAZ/buCe0lzQSw3t9k755Kk6x3FbvNzQ1XZtNxlzGk8Yg+kLqw59TWSdw/DIUsUJGabHXgrDG1RAIdY7+avm7Jo/wCmzxE+pSjZFH/Tb6/qt/ucfwz0rH1KthG7hdMp4y9/P9eK3mHwzGewxre4X89VFi9kUat3sbPESHeYN/FL9zN+j6MkOLbg6rqjMwsYKuq/RdrGucx7hDS6CAdATE24K4w/0WuqU2VBiQ3Oxro6s2zAGJz31VseXHL0xZYwjMYWmH+aIbimnetu/wCid7hDsSw8+rM/3IZ30Ov+ziWTzpu94ctd4TC4mhvCCLo5Fbyr9FuMb7L6L+57mnyc0D1Vdifo/wAcLmgHAbxUp/8Akn2n5NY4/DtNRstaZN5AvqPcldhGZh2G79w5/qVy5eb8RYxuGZbst8h+Io6m2AALBcuSoOQmH/nVv+3/AGlIuSMUUi5cgOC4LlyAUJVy5AKuXLkjclXLkEUJQlXIBU8LlyAjxv8AKqfkf/aVutj/AMij/wDVT/sauXK3F8p5jGpGrlysw5RYr2HflK5cs5eqc9v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228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VFRQWFBcVGBgYGBcXFRQVFBcXFBUVFxUXHSYeFxokGRQUHy8gIycpLCwsFR4xNTAqNSYrLCkBCQoKDgwOGA8PGiwkHxwpLCwsKSksKSkpLCwpLSksLCwsLCwpKSkpKSkpKSwsKSwpLCkpLCwpLCksLCwsKSwsLP/AABEIAPIA0AMBIgACEQEDEQH/xAAcAAABBQEBAQAAAAAAAAAAAAAEAQIDBQYABwj/xABDEAABAwIDBAcECAUCBgMAAAABAAIRAyEEEjEFQVFhBhMicYGRoTKxwfAHI0JSYnLR4RQzgrLxU5IWJEOD0uIVc8L/xAAZAQADAQEBAAAAAAAAAAAAAAAAAQMCBAX/xAAlEQEBAAICAgEDBQEAAAAAAAAAAQIRAxIhMUETIlEEFEJhcTL/2gAMAwEAAhEDEQA/APUjRUZpKwfTULmclw6dAM003q0UW8imkcj6IIP1aTq1PHI+n6pPA+n6pkl2eYeJ0PZPj+8IarQgkcCQpmzwPoptoNlwcB7QB8Vv4L5VxakyqctPBNyHgsaCHKkyqbqzwXZDwRoIcqXKpMvJdB4eqAnAy0T+J3oEJCOxkgMbGjZ13lCQeHr+yeRQwBLCeGnh6/slDTw9f2WTMypcqflPD1/ZLlPz/hARZUrKUmApMh4fPkpnNyiBqdeXJPQRVDuGg9TxUeVSZTw+fJODTwHz4JURGGJ4pqQNPBODShpZlqjexEZE001bTOwbmJhainUlGaazo9oMiTIpuqXdUjRIgxEObNP8p9D+6b1XzdTUaeo4j/C3IzQJYkLFM6mm9Ws6NCWJuVTmkm9UjRIsqWnTlwHEhP6pTYWlDp4AlEnkIcVd58vJRdWpTSSdUigwMXZFJ1a7q0tAzIuyp/Vp9OiNToPmEaBrG5RO/d+qjyqZ4kyuFNFhogxODFIKacKaWjMDU8MThTUjaSNHsdCaWqpwHS3DVSA2qwOO5xAJ7pVwum4pbRlqjLEQWppas3E9h+rXZFPkSimjqNoOrTmsU3VrsifUth6tG5UZpIwsSdWjqNgjRSdSjeqSdUl1GwZpJ7acNPMgIg0lzmWCOoBGmk6tF9Wu6tLqYTq13Vorql3VJaAdtGUrxuGg+ZRJZuTerRoB+rSimiOrXCmlo0AppwpqcU08U0+o2hbSTsnNS9WosVXbTYXuMNAn9u9PqNvnSu5WGyekuLoQKNaoB92czf8AaZHouxOEgdqzTodY8tQom9dhvrGAQdHajwOi9Bztxsn6TcWIFbD9YOLWuY73EHyC3ezuklKq0EzScfs1Ia7yleN7O6U1DMuMxaTMH4IvZmOe0PLnZ98ZQ4tJvYuGttBZTuErUr21rgdDKcvHf/ma7Zmo8TuBjLykfBOp9IawHtuJ5k/ErP06fZ7AuXh+2/pErYdoDXE1Hey2T/udBmOSi6N9Ktoud1tXE1Mu4OjITwDA2T83Uc8ph4qmONy9PdVywB6a1zpUoz+Wo3w9lyYemOIHtPoDxqH06tT+ri39LJ6EuWA/4qxjh9WaFTgG1AD5VA1VmI6abTpOzPoODRrNNzmkfmbb1R9WD6VeowuIWZ6NdPaGLhpIpVt7HHU/hO/u1WllUll9J2WeyFoSZQlXJkaWrsqeAkhARlnzKTq/mVLlShqWoe0QYnBikhKjQ2aGpYSrkyIV570v6Q9Y7K09hth+I8Vd9MekQpMNJp7RHaP3Wnd3n3LzPGYk6nfoq4Y/NZtZakyoz2CROo3HvboUS7GupiHkdoXEdm/Ebu8I7qS89kOHePiqvaTQHXI4Sf3VWDsMyXtjefCN5nuWk2QA4UybZ3Gr/SDDZ4CzVnMCIa86jKdLyY4BbDBuaxzxFqdIM8RFmjhb0QYythwRGrtfNUlapOaTDWyT+VoknyBVvsmpmZUed515bgPNZnphUNLB1nC2eKY55zc8jAKVuoJN0bs3ZeEdGIc7rnPaHAn2Wg/YDRYZdLybJm1NvtDgIAaLcABu7gsL0PJNam2YDnAEbj3jevUq+xKBu6my19BH+F5eW9+XpYWa8QJgttU7SWnxCNrUm1HBw9k38FR7Z2LTFMODALToLTuWco4+rQcDSeQAZym7DHLd4LDTe4nZ5bKGG1atLR5HinbM6X08SwD2X6OadWn4jmkxuGD7ha0ybU2z1n81jKv5hJ8He0PArR7G6buoty5XOaBAa55eGgcC4ZvMlYeq/LZXGBo9jMdInwRLZ6KyX22Ff6SosKQk85yjiQo6f0mfeYPX9Viabw7NmFy6fCBAQmKp5XLuxx1PKFxj02h9IrHfZH+6EY3p3S3i3HMPSYleTilICRwIPPjwT6l1j2aj0rou+8P6f0Tv+K8NeaoEayDY8JjXlqvF2YtznZA5wEFz3T7LRrHPcOZVxs5zW5XR2vszdtNusgHV2+Tcm+qOpdXqlTpBSa3MS7Lxyn3a+iXD9IKL/ZcfFj2+WZolYd2NL6bnCYGk6mN/iVVUdo1Wnt9t/wBlkm3eB8UdR1ej1+kIaTDLAE3cASBqYvA71T43pl1jSKRE6Q0hzyfDQLK0tpl1U0y4PcWl9Yj2eyOzSbwaPeVX4HajaOZ1Wo9xF8jLNA7zb0T0XQbjdnV6jpcxx33gSeJk6Kr/AIEkuLsvZG5zSAT95wMNjmUVW6QGrRNRzG5BLshLi2Zhua/a439FV4bE1cWZeWimyTcRTYBckNFrDzWu1L6cAbW24XOLKVm6SN+5E47ZYGHbn9uA+N+l0NhRh6TWHrGPcA/OWnMM8dhsjhbzUe1tvCo9rm5jlptabRJbrbgVTaIPYciuMv3Xz3ZHStexgdiXSTE5Xu3RcwO+FjdnbQNJ73Nph2Zrm9onsh3dvgI6ptgl4cZYJEht26k8uKWwvej22XPqVGFo6stc5sWyljmDIR9qzxfjKo/pNef4Vg41pPg3/wBlp8K+i3tAtD3DUmDl9otaDoC4AwN6o+nmzzUoUw0EzUf/AG6+YCzZ48nPbz/o9Wiqy/2m34XC9wqU8zC07xC+eX5qbzqHNMQvcOj21euwtOoLy0Tyc2x84XBy46rs48to9vfy3R5b5HBYZx14haXb+0odl8UBhabK85RDwLjiDFxxHzvUV6yW06bm/WMJa4bxwVv0e6bOHZq3m0/smY3DQS09yoaOBLa7G6guHlN1Sas1U7ueY9VdsvO3rDYHTjf3IzHEMZk+9b+ka/DzUuIrtFBsH7IQlbaLC7Mb9kgW3ktPwT4p90PP0Ec8FwjeVBjagc8qR+KZrA8kN1zHbveu5ERRqCAp8UIbKr8zPxeaftTEkUyBJlvDSRxQEGDP1bnb6lQNH5G395Wgohs/eIFh7yqKqxzcgABaG2jRF7NxYDde32tbWNgglycecrgOQHcq/pHRyta9u+xU2Hp/VuIMuuZT8JVbVow770IAHo2Orp1Kh1y/4VBtDEz2Zu90numy0W0KZp0nNGhusey9QTxCA1FWsxtKnQOroPrA+KR73Gm9gAa0FoIGmUEk+4Kj6QYj/mdfZDAPAK/2diQ9jhxbPz5oDQN+hmo5l61KmRo1rXPYOUnLHkVW4j6HsY32X0n9zi30c0e9e0LljtUNPE8D9GmOY/t0Q5vEVKZ9C4KRv0WY0uMBjG/jqN0/pzL2mEifejTyl30UYpwaC+gIsbvcI4gZRB8VpNl/RXhqbB1jqlR+pIc6m0H8LWn3krRbU6RUcN/NeA7c0Xef6Rp3mFmMV0+qVTkw1OCTGZ9z35RYeJKcmWReIqvpA+jrBswzqzKBdUbq7M4wPvOA17yvPei20+rq9RoypMcn6xPP3969L2h0jrZxTp1SXR2nk9jS8NFgB3LzzpfgO3na21iXtaGxU1nsjsmRIFlz83HlPudf6fPG/b8g9pMFSqRmAcDvtPmgWsqUXioLFp094PIiQp3YmnXE1JbUFnEDszxMaA8VNdrclTtN+y7WOF97fkcFyrVLtTJVp9c207uBHtA87hZ7MCQd40KPqgsDgLsdB/QgqtMA3stRm1b0dvkNyvMc937JaW2GN/6jfOVTPHC6SnhyTotTxdlcttaASwPyuDHXa4ggG8GDobghR0nZSZ0Kv/o5wVdnWB4Ioltmu0LpFwDuiZ3aLQ43ozQqfYynizs+mnouzDLtNoZXV0wZeE/E1swH5R5hX+L6DECadWeTm/8A6b+iDHQ2sRYst+I/+K2XaKjDYiacHWmQe9j9PI28VLhhLXgOIIdMG4I8b7txXV9lVaBl7CCAWzqx7Tq3MLA8J+F6p1csfYnIbX9pv4Xc/eke15g8Q5pBiRBBynUHfBUuzsQA8tkNEnXTz0lR4TGMgFpkfH4FR0LOqfdcZHIneEzX+IAcwzw8FjNp4Tq6gcNNfJXOHxENcBMgGRxG+29U2BxuZzqVS4jsybzwaeMbuSArNrV81dx7vcFPszaRpvHDTwOqh2zgiypNyHXBPdogS9InvDun1WYaxrvA/qqnbPTuvVORjurDR2iyQSfza6cFR19oGmwnQxAixM2j1Qez6cAk3JMnv3/p4LpmGM+HJujsBiater2q1VrReGuJeY3STqStBj+krsMzqqL6hqEQ4vqGpknc3dm7gsxs95pVHEGwaT+gPKSPJNwZzVCTcxPiSb/PFO47olGUsM57pc4kkySbkk8zqjHVoGSnYEw529w4Tw96jYbcyo8MN28H4oAjEPytfFiSJI1y6ActJ8k/Z7AaQFiHSSNxk7x3AIPD1M5qD70x4ae5FbLqTTHKW+RkehSsDO9IOjmQipQpnfMGY5Zd4VTTqhzdII1bu/Mzly/yvQKp7JHj4i6pejuVr69BwBhxqMkAyypwngbLz+fimP3R28XLcvFY/KWHTMzUjhPDgVX42C7smQfnRbvaHRJtSpmZVNO12wHCJPEj1lDYXofQzXL3eIb7hPquaXS1lY/BbNfUMU2ucfwgnzO5bbYHQxrIfiQHOBkMmWiPvRZxndp3q/2fhmUWBrAGtF+88STclPrYwAHf3IuRaHYCv9Y6ToY8Doi69WAs7Qxt54mHfBWf8Tmi4kfMq/Bl/FHlx+RrHyOR+CGGNyvIy6+/kN6Fq4st/LN+SnY5rmhwEkE+IiLTqupzpqlHMe0SRw0b4jf4qq210cpVhJGV2mZsXHBw0PvVqH3iT4xpFioXVte+4j11TG9PPtp9FK+G+sonrGb4Fx+Zm8cxPggaG2WugO7J9PPcvSKtaD3+Sz+0Ni0ahJc0SfA+mqWm5mouvm4N9x3HkgMXSFSJEOB8+/8AVT43YLqZJZmy8dUPTY4zmLLb3HKfDiltrtKV2LJGSp2gNOI5TvCBxOEm7fLQoqq4GxIMbwZjxUbakb5HH9UtmvsdXuwd5Hgidn1bEcAPXX1BVINo08RGR0PFwDZ08Bx8FPgcYW1O8ZTyO71XX2nw5dL2s2Bzd6D59ygwD4qd7PcULSxZD4cbOt3HcpW9l7TzI8CnLslzVepetAa5++PVV9erCmpuljhxt4pGi2ZWue8EeBRDn9W4gSWOO7c7dPLQeSrdn750B+fFM2ptEtMNcJjtcbWk+EJW6NcOeQJMA8J0TKGLYxwgXNp3zM5ZVP1dYUjWfTd1ctGY9mS5wa0AH2rkKCtUebTG+1u5c/JnjcbFeOWWWL3AYl1WpUdowNy/1OMx5A+YRVGlqdwuqvZ21Q2m5j7Okuk/akDfxsn7HxBqVKhzSwNiJntONu6wd5rzbNO+ZeFgyvmceA0/VQY7EAWAkncNV1TstOUy6YHjoq/FVX0SXfzOy5rhYFpJHabx0I8Vmnrauxe2erJ1aeenp8VWDaFYkVA8t+0MtoHPjbdombQxYqaC/kfJCtJAguMcFvGJ5aj1XorQdisKKtarRpPLi0BxAzsEQ8gnsycw03SrvB9GYbfEUQ38LpAvNjIjzXiRx7gBc2Ub9rP+ycvP7X+43HguntXNcY9s25VoUSJxNEuO7OwOtcmJNlSu2vQ31qUfnb8CvIs95NzzSvrkjVbmdZ6vRtpdJqDdKrSOUnygKixfTlmjGOdzcQ0eQkrHlIEd6OsaCr0nrubq1g4AD3mVT1cRvqPLjwHxO5QVa1kG4yVjdppMRjHPto3gNP38VPgmRckgBRUaPkmYjEbhogz6dWnva/vDh8QrzBY+m8QapzfZLxB7i4SD3lVlBjWCcoPNwn00RVHEAmzGz+UfAK0umF1jZLQ7uR+BxfWNBOoifgUDs7a7A0h7WZTxAE+SWlVpCp9U+WkXabEdxIuFaZ+WLitMXWkgBLWqAMAJ3yeXefkqGhg69RwbTpucTcECWxxLwYA8QtVsPoWwhj6p6wz2mwQxnERq7v0PBLPlmJTG1lsGKuJeWUmFxNjA9S7Rnit5sPolToEOfFSrl1N20/yzqfxG/CFb4bKz6umIABc7KAGgaAWsLFB0q56x07hlPIg2K5M+a3wrMNKL6R6//LUhNjiKc+AeR6gLLlgc2YkrTdMiysxtF3aAcXugkEESGaX+8fJVLdjA1KADiWhj3OOgIYDc95yqMyXwm4z2LxgAy7jxXbKxJoBz6YzU3xmA1BbMEHlJtzQm2GOpQ5wmk8nKdTAcRMDS4Kiok0TnZ26btW7jzHNa9weZVzsja1N9V2YlpLSBmtJlptzsfkpu2sWWucAcwJ3b53qg2xUY7KacwRPMHeD6KuGIdvJ7/wBVi4eW5yWTQ7E4sZhaTz3eSjc9Cso6OnfClqFUk0lbs4ulRuCQPTpWmTCUkrnJpKCKmlyRz0lNhcQGguJ0AEk+ATBj02mxaTY/RF1V31juraNdC/y0b435LS09hbPpD+X1p4vc4jyblb6LUxpPNcRiYsP3S4bZNapdtKoRxyOjziF6DjOllOgC3D0qdMcQ1o9AL+MrM4vbWIxJ+2/v9keGgT0W0WLo2C5tPKI3lWVamIQj6ehVCA1qULqYhH1aYKi6pIC9mdJKtAy1xC0WG+kV0doEHe4Eg+KyD6KsNh4Vmdz3iRSbnjc532QfTzR17extq3bfEBz3V6Qd96oKYdzDalQOI7gjaBp1Lh7n97jp8RzUOBwYa0PcJqPuXESb7uQ5I9zadMAimzObyGtBnjIGvNcWcxy/53HRMLPZRTbwb5BDY2sG73CWFlo0JBtPMImi4a5fVBYpocTIHmbKeOHXyrJIqNr4NlYUWh2UU25SHg9q5JMtm5J0hVNPZNRjzl6t1M7i+DPESLFW+Mwbm3aC5vLUd4QTK8G+vDf5LfawXGVlcdSc2o4Gzhu+PMKGN0X+dy1b9jMxLgHktgE5gJOvskfMLSbN2Uyg3Ky95kwSZtruFkZcnWbSuNlYKh0YrZHVMpa0NLr2JAE2BvoEASvVnQbHQ2POVl6v0fyTkqkDcCyYHCQRPks4cu/bNjHOKQPWmr9B3tj66mSd0On0n3oyn0NoBpY59R9XiwtYxvI5g6e+QumS1jbHaq3wPRWq+C8dU3WXg5yOVPXzgLU4LD0cLakAan3tY/qN3HyHJIcSTJJubknjqVuYltDhejmFpDM5heR/qGZ/oEDwIKHx+3HO7FOGN0hgDbcOzC7G4kuaTNh8yq/ZzblztBdaIdVxXVsDB7Tvavu4Ju1sSGURxNv1VXUxeer4pvSnEHst4N96AB2ZQ6+qc3sNGY+4DxWi2bTzv0Ap0+1l3Ej2QeNx6FVHR+l9RUI1LwPACfiVf4an1bMs3Ik953eSIFTQxAqUw4b9eR3hNcqPYO0crsjvZcY7juPwV9iGrcIPMOSFt054uAbGJvwOh7uakyXBQET+CXDYoMovdOrxPd1jR7gFDWfAJVbSqZsO8DWx8iCnPn/C+Y9Yw216dVrHU5cGAZmXLiRp4aKt2htl1RwMGQIgDQDkFhujG3HU3teDdp3bwvadn45tanmMFrhYjeCNDzXHr4dnbxti8N0la05XOABtqLc1a1sMQA8eyQCDxBuCORCqOlexWteYA1seSN6O7aD6Iw9T26YOSftsiAO9vDhHArP9Gk61NexrtQD3obFVMro/x3KP+KRYSy2fsmncl7mzaGjOT4Ej3rtqVW0IY3M55uSbBrdwDRvPeUTsNuZzSeJ9ASqzbrpxFTkY14ABVwwlx8xHPK70Y7bT9AQO4AJmI2m8MJzITvXYls0bcVT16TQ7Irue9zzcATynd6ol9bcDvvz71BhAGUoGpM+SSibkpg6N6hr1oaVLUNoVfi6kQPn3IAtlCaPeZQOJqZWQFZUv5eip9q2QAuAu5J0mP1ngPcnbO9pL0kp9pp4tHokCdHKpl7dxbPiNPerptS3iqPYLoeebfddWNXEgCeKZM/tzo1Vw7pIls2cLt/Y8ijdm7T6xmR3tga8ea9Gc0EEEAg6g3B7ws3tPoVTcc9E9W7WLlh7t7fXuXLx/qZ/JS4fhWY+s1/VAglrGODpEyXOc4NA4DMb/AInQlx8dZmboXsBLfZeXMh9jrdrjIt2SftKOtsbEM1pl0b29oHmIv5rjharbmm8d7Tbx3LqmeN9VjVV23amWmRxt5oDZT5lo3ggd+5WG0sP10SYjhvWZrMLHkbwSnvVIbicK5h6xhOU8PsngeS2n0edKXBxoVHWd7B0vvb37x4rAUcY9ujj3ag+BVnseoXv+y3KM3ZEEkERf1sp5avlTC3enr3SaHU2u4GOYm91i8ZTvAMOaZBGoIuCCr+jtYV8LmPtshrxxn7UcD+qrqtBr6edmrbEbxvHgueuoBS6U5x1VSG1PvaBw5cDxCIo4rW6odsbOD2kizhcc+SXYOJJYA46LXwn8vQOjm0xmaDxt4yD71Bthw/iavNxPmAVQ4fFZCCCEdjNo5quf7wBPfAB9QVXjvjSWc87SOYLpzHgiI0CiDp4JKRhxn4KiaGUzNEp1OJj5uuqsEFBFpGSVWbRf2wP0R+HfAJ5IHarJyuCAtqTvqx3clVbVYdUdRq/Vt7lHUaHgi86jmgKzZdOSUZtajnYOLbj9PngosB2bGUgfmLwJsJHe3T0lBhNlgNzvO4R4m36pXszMI43HfwUOIrZmnLa/aA48e5QYbFkdk6e5AenSulMJXSvHdB5KSU2V0oALGbFpVLlsHi3snxix8QsxtHoP1r39W8Aty+0PazNm5b+i2coXD/zKv/b/ALFTHlzx9VmyMTg/o7ql31j2Mb+GXE9wsPMrW7N6N0KDYawEkQXO7Tj47u4QrIlJKMuXLL2ckjPbWqjD1SGNGSBmAtnBEkE67/RJsrGNLppndBabEjgR8bid6vnYdjiC9jXRx9yyu1tlvY7MJF5a4Wjx3K2GUqu5Uu2mtbU7PsuAI8d3oq00m6xHdZHUMZ1giqIcLTuPhuPoh8fSLDAuDpZULYeDHtH0VhhHEsE3gkeFiPeULh8G9/ssJ7tP2VzQ2LUawlxHHKNfMck5lMb5qefmH0HJ1V/a8EEMQBvTK2IMggHXn8V0oJ2VLk8FLUcCxC0qglwi+75lK4wCIPHwQRkwCJTmMDqZE6KJxtF/JdRrx/goCZlSGgcB6qJ9awcNxTcQ6RI+SoGVBaTrqgJsV9l4Nif8puFb9ab6j4LqJBGUmQfQprnR3t9UBT1qhbUPGT3HkUuIw1szdN/JMxV3EqbCPJ7x6hI3o5N10oSpjWBxBeARxPiuGNZ99u77Q36b15OquKldKG/jGffb/uG4kceIPkpG1JEgyDzsUaCSUPQP1lX+j+1SlyDoPPW1bn/p/wBpQB0pCVF4ldPMoNLmXG6h8SlB5lAOp4dguGtB7gkrYRjyC5oJHH5uunn7ks8/cjdCVtrCwSyop5rs3NAZ/buCe0lzQSw3t9k755Kk6x3FbvNzQ1XZtNxlzGk8Yg+kLqw59TWSdw/DIUsUJGabHXgrDG1RAIdY7+avm7Jo/wCmzxE+pSjZFH/Tb6/qt/ucfwz0rH1KthG7hdMp4y9/P9eK3mHwzGewxre4X89VFi9kUat3sbPESHeYN/FL9zN+j6MkOLbg6rqjMwsYKuq/RdrGucx7hDS6CAdATE24K4w/0WuqU2VBiQ3Oxro6s2zAGJz31VseXHL0xZYwjMYWmH+aIbimnetu/wCid7hDsSw8+rM/3IZ30Ov+ziWTzpu94ctd4TC4mhvCCLo5Fbyr9FuMb7L6L+57mnyc0D1Vdifo/wAcLmgHAbxUp/8Akn2n5NY4/DtNRstaZN5AvqPcldhGZh2G79w5/qVy5eb8RYxuGZbst8h+Io6m2AALBcuSoOQmH/nVv+3/AGlIuSMUUi5cgOC4LlyAUJVy5AKuXLkjclXLkEUJQlXIBU8LlyAjxv8AKqfkf/aVutj/AMij/wDVT/sauXK3F8p5jGpGrlysw5RYr2HflK5cs5eqc9v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228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hree pairs of hands reach across each other in handshakes in an office setting showing teamwork and cooperation. Picture of many hands shaking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74" y="2636912"/>
            <a:ext cx="260697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8884" y="255955"/>
            <a:ext cx="8613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latin typeface="+mj-lt"/>
              </a:rPr>
              <a:t>Hogyan lehet kiváló kutatás Magyarországon</a:t>
            </a:r>
          </a:p>
          <a:p>
            <a:pPr algn="ctr"/>
            <a:r>
              <a:rPr lang="hu-HU" sz="2200" b="1" dirty="0" smtClean="0">
                <a:latin typeface="+mj-lt"/>
              </a:rPr>
              <a:t>az egyetem és az MTA égisze alatt</a:t>
            </a:r>
            <a:endParaRPr lang="hu-HU" sz="2200" dirty="0">
              <a:latin typeface="+mj-lt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5144" y="16439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/>
              <a:t>E</a:t>
            </a:r>
            <a:r>
              <a:rPr lang="hu-HU" sz="2200" b="1" dirty="0" smtClean="0"/>
              <a:t>gyetem </a:t>
            </a:r>
            <a:r>
              <a:rPr lang="hu-HU" sz="2200" b="1" dirty="0"/>
              <a:t>és </a:t>
            </a:r>
            <a:r>
              <a:rPr lang="hu-HU" sz="2200" b="1" dirty="0" smtClean="0"/>
              <a:t>MTA </a:t>
            </a:r>
            <a:r>
              <a:rPr lang="hu-HU" sz="2200" b="1" dirty="0"/>
              <a:t>a</a:t>
            </a:r>
            <a:r>
              <a:rPr lang="hu-HU" sz="2200" b="1" dirty="0" smtClean="0"/>
              <a:t>ktuális </a:t>
            </a:r>
            <a:r>
              <a:rPr lang="hu-HU" sz="2200" b="1" dirty="0" smtClean="0"/>
              <a:t>közös </a:t>
            </a:r>
            <a:r>
              <a:rPr lang="hu-HU" sz="2200" b="1" dirty="0" smtClean="0"/>
              <a:t>kérdései </a:t>
            </a:r>
            <a:r>
              <a:rPr lang="hu-HU" sz="2200" b="1" dirty="0" smtClean="0"/>
              <a:t>: </a:t>
            </a:r>
          </a:p>
          <a:p>
            <a:endParaRPr lang="hu-HU" sz="2200" b="1" dirty="0"/>
          </a:p>
          <a:p>
            <a:pPr marL="457200" lvl="0" indent="-457200">
              <a:buAutoNum type="arabicParenR"/>
            </a:pPr>
            <a:r>
              <a:rPr lang="hu-HU" sz="2200" dirty="0" smtClean="0"/>
              <a:t>kevés-e </a:t>
            </a:r>
            <a:r>
              <a:rPr lang="hu-HU" sz="2200" dirty="0"/>
              <a:t>a </a:t>
            </a:r>
            <a:r>
              <a:rPr lang="hu-HU" sz="2200" dirty="0" smtClean="0"/>
              <a:t>kutatásra ma elérhető </a:t>
            </a:r>
            <a:r>
              <a:rPr lang="hu-HU" sz="2200" b="1" dirty="0" smtClean="0"/>
              <a:t>pénz</a:t>
            </a:r>
            <a:r>
              <a:rPr lang="hu-HU" sz="2200" dirty="0" smtClean="0"/>
              <a:t>mennyiség? </a:t>
            </a:r>
          </a:p>
          <a:p>
            <a:pPr marL="457200" lvl="0" indent="-457200">
              <a:buAutoNum type="arabicParenR"/>
            </a:pPr>
            <a:r>
              <a:rPr lang="hu-HU" sz="2200" dirty="0" smtClean="0"/>
              <a:t>kevés-e </a:t>
            </a:r>
            <a:r>
              <a:rPr lang="hu-HU" sz="2200" dirty="0"/>
              <a:t>az inspiráló (</a:t>
            </a:r>
            <a:r>
              <a:rPr lang="hu-HU" sz="2200" b="1" dirty="0"/>
              <a:t>motiváló</a:t>
            </a:r>
            <a:r>
              <a:rPr lang="hu-HU" sz="2200" dirty="0"/>
              <a:t>) </a:t>
            </a:r>
            <a:r>
              <a:rPr lang="hu-HU" sz="2200" dirty="0" smtClean="0"/>
              <a:t>tényező? </a:t>
            </a:r>
            <a:br>
              <a:rPr lang="hu-HU" sz="2200" dirty="0" smtClean="0"/>
            </a:br>
            <a:r>
              <a:rPr lang="hu-HU" sz="2200" dirty="0" smtClean="0"/>
              <a:t>	(</a:t>
            </a:r>
            <a:r>
              <a:rPr lang="hu-HU" sz="2200" dirty="0"/>
              <a:t>mottó: mit </a:t>
            </a:r>
            <a:r>
              <a:rPr lang="hu-HU" sz="2200" dirty="0" smtClean="0"/>
              <a:t>nyerek, </a:t>
            </a:r>
            <a:r>
              <a:rPr lang="hu-HU" sz="2200" dirty="0"/>
              <a:t>ha kooperálok</a:t>
            </a:r>
            <a:r>
              <a:rPr lang="hu-HU" sz="2200" dirty="0" smtClean="0"/>
              <a:t>, s </a:t>
            </a:r>
            <a:r>
              <a:rPr lang="hu-HU" sz="2200" dirty="0"/>
              <a:t>mit veszítek</a:t>
            </a:r>
            <a:r>
              <a:rPr lang="hu-HU" sz="2200" dirty="0" smtClean="0"/>
              <a:t>?)</a:t>
            </a:r>
          </a:p>
          <a:p>
            <a:pPr marL="457200" lvl="0" indent="-457200">
              <a:buAutoNum type="arabicParenR"/>
            </a:pPr>
            <a:r>
              <a:rPr lang="hu-HU" sz="2200" dirty="0" smtClean="0"/>
              <a:t>lehet-e a </a:t>
            </a:r>
            <a:r>
              <a:rPr lang="hu-HU" sz="2200" b="1" dirty="0" smtClean="0"/>
              <a:t>csoportközi-kohéziót</a:t>
            </a:r>
            <a:r>
              <a:rPr lang="hu-HU" sz="2200" dirty="0" smtClean="0"/>
              <a:t> fokozni?</a:t>
            </a:r>
          </a:p>
          <a:p>
            <a:pPr lvl="0"/>
            <a:endParaRPr lang="hu-HU" sz="2200" dirty="0"/>
          </a:p>
        </p:txBody>
      </p:sp>
      <p:sp>
        <p:nvSpPr>
          <p:cNvPr id="3" name="Téglalap 2"/>
          <p:cNvSpPr/>
          <p:nvPr/>
        </p:nvSpPr>
        <p:spPr>
          <a:xfrm>
            <a:off x="281564" y="2935135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/>
              <a:t>M</a:t>
            </a:r>
            <a:r>
              <a:rPr lang="hu-HU" sz="2200" b="1" dirty="0" smtClean="0"/>
              <a:t>it </a:t>
            </a:r>
            <a:r>
              <a:rPr lang="hu-HU" sz="2200" b="1" dirty="0"/>
              <a:t>lehet tenni? </a:t>
            </a:r>
            <a:r>
              <a:rPr lang="hu-HU" sz="2200" dirty="0"/>
              <a:t>(</a:t>
            </a:r>
            <a:r>
              <a:rPr lang="hu-HU" sz="2200" dirty="0" smtClean="0"/>
              <a:t>hogyan fokozható a koherencia/</a:t>
            </a:r>
            <a:r>
              <a:rPr lang="hu-HU" sz="2200" dirty="0" err="1" smtClean="0"/>
              <a:t>szinergizmus</a:t>
            </a:r>
            <a:r>
              <a:rPr lang="hu-HU" sz="2200" dirty="0" smtClean="0"/>
              <a:t>?) </a:t>
            </a:r>
          </a:p>
          <a:p>
            <a:endParaRPr lang="hu-HU" sz="2200" dirty="0"/>
          </a:p>
          <a:p>
            <a:pPr marL="457200" lvl="0" indent="-457200">
              <a:buAutoNum type="arabicParenR"/>
            </a:pPr>
            <a:r>
              <a:rPr lang="hu-HU" sz="2200" dirty="0" smtClean="0"/>
              <a:t>több </a:t>
            </a:r>
            <a:r>
              <a:rPr lang="hu-HU" sz="2200" dirty="0" smtClean="0"/>
              <a:t>(közös) pénz </a:t>
            </a:r>
            <a:r>
              <a:rPr lang="hu-HU" sz="2200" dirty="0" smtClean="0">
                <a:sym typeface="Symbol"/>
              </a:rPr>
              <a:t></a:t>
            </a:r>
            <a:r>
              <a:rPr lang="hu-HU" sz="2200" dirty="0" smtClean="0"/>
              <a:t> </a:t>
            </a:r>
            <a:r>
              <a:rPr lang="hu-HU" sz="2200" dirty="0"/>
              <a:t>nagyobb </a:t>
            </a:r>
            <a:r>
              <a:rPr lang="hu-HU" sz="2200" dirty="0" smtClean="0"/>
              <a:t>láthatóság</a:t>
            </a:r>
            <a:r>
              <a:rPr lang="hu-HU" sz="2200" dirty="0">
                <a:sym typeface="Symbol"/>
              </a:rPr>
              <a:t> </a:t>
            </a:r>
            <a:r>
              <a:rPr lang="hu-HU" sz="2200" dirty="0" smtClean="0"/>
              <a:t> </a:t>
            </a:r>
            <a:r>
              <a:rPr lang="hu-HU" sz="2200" dirty="0"/>
              <a:t>nagyobb </a:t>
            </a:r>
            <a:r>
              <a:rPr lang="hu-HU" sz="2200" dirty="0" smtClean="0"/>
              <a:t>felelősség </a:t>
            </a:r>
          </a:p>
          <a:p>
            <a:pPr lvl="0"/>
            <a:r>
              <a:rPr lang="hu-HU" sz="2200" dirty="0"/>
              <a:t>	</a:t>
            </a:r>
            <a:r>
              <a:rPr lang="hu-HU" sz="2200" dirty="0" smtClean="0"/>
              <a:t>	okosan kérni (</a:t>
            </a:r>
            <a:r>
              <a:rPr lang="hu-HU" sz="2200" b="1" dirty="0" smtClean="0"/>
              <a:t>projekt</a:t>
            </a:r>
            <a:r>
              <a:rPr lang="hu-HU" sz="2200" dirty="0" smtClean="0"/>
              <a:t>), helyesen költeni</a:t>
            </a:r>
            <a:br>
              <a:rPr lang="hu-HU" sz="2200" dirty="0" smtClean="0"/>
            </a:br>
            <a:endParaRPr lang="hu-HU" sz="2200" dirty="0"/>
          </a:p>
          <a:p>
            <a:pPr lvl="0"/>
            <a:r>
              <a:rPr lang="hu-HU" sz="2200" dirty="0" smtClean="0"/>
              <a:t>2) </a:t>
            </a:r>
            <a:r>
              <a:rPr lang="hu-HU" sz="2200" dirty="0"/>
              <a:t> </a:t>
            </a:r>
            <a:r>
              <a:rPr lang="hu-HU" sz="2200" dirty="0" smtClean="0"/>
              <a:t>  </a:t>
            </a:r>
            <a:r>
              <a:rPr lang="hu-HU" sz="2200" dirty="0" smtClean="0"/>
              <a:t>jelenleg </a:t>
            </a:r>
            <a:r>
              <a:rPr lang="hu-HU" sz="2200" dirty="0" smtClean="0"/>
              <a:t>igen </a:t>
            </a:r>
            <a:r>
              <a:rPr lang="hu-HU" sz="2200" b="1" dirty="0" smtClean="0"/>
              <a:t>kevés </a:t>
            </a:r>
            <a:r>
              <a:rPr lang="hu-HU" sz="2200" dirty="0" smtClean="0"/>
              <a:t>a motiváló tényező (szinte csak </a:t>
            </a:r>
            <a:r>
              <a:rPr lang="hu-HU" sz="2200" b="1" dirty="0" smtClean="0"/>
              <a:t>belső</a:t>
            </a:r>
            <a:r>
              <a:rPr lang="hu-HU" sz="2200" dirty="0" smtClean="0"/>
              <a:t>): 	     	az attraktivitás fokozandó (fizetésemelés, társadalmi presztízs,..)</a:t>
            </a:r>
            <a:br>
              <a:rPr lang="hu-HU" sz="2200" dirty="0" smtClean="0"/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3) </a:t>
            </a:r>
            <a:r>
              <a:rPr lang="hu-HU" sz="2200" dirty="0" smtClean="0"/>
              <a:t>    igen</a:t>
            </a:r>
            <a:r>
              <a:rPr lang="hu-HU" sz="2200" dirty="0" smtClean="0"/>
              <a:t>: 	</a:t>
            </a:r>
            <a:r>
              <a:rPr lang="hu-HU" sz="2200" dirty="0" smtClean="0"/>
              <a:t>- pl</a:t>
            </a:r>
            <a:r>
              <a:rPr lang="hu-HU" sz="2200" dirty="0"/>
              <a:t>. </a:t>
            </a:r>
            <a:r>
              <a:rPr lang="hu-HU" sz="2200" dirty="0" smtClean="0"/>
              <a:t>„1+</a:t>
            </a:r>
            <a:r>
              <a:rPr lang="hu-HU" sz="2200" dirty="0" err="1" smtClean="0"/>
              <a:t>1</a:t>
            </a:r>
            <a:r>
              <a:rPr lang="hu-HU" sz="2200" dirty="0" smtClean="0"/>
              <a:t>=3” finanszírozás, </a:t>
            </a:r>
            <a:br>
              <a:rPr lang="hu-HU" sz="2200" dirty="0" smtClean="0"/>
            </a:br>
            <a:r>
              <a:rPr lang="hu-HU" sz="2200" dirty="0" smtClean="0"/>
              <a:t>		</a:t>
            </a:r>
            <a:r>
              <a:rPr lang="hu-HU" sz="2200" dirty="0" smtClean="0"/>
              <a:t>- méretfüggő </a:t>
            </a:r>
            <a:r>
              <a:rPr lang="hu-HU" sz="2200" dirty="0"/>
              <a:t>előnyök </a:t>
            </a:r>
            <a:r>
              <a:rPr lang="hu-HU" sz="2200" dirty="0" smtClean="0"/>
              <a:t>kiaknázása,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	</a:t>
            </a:r>
            <a:r>
              <a:rPr lang="hu-HU" sz="2200" dirty="0" smtClean="0"/>
              <a:t>- közös </a:t>
            </a:r>
            <a:r>
              <a:rPr lang="hu-HU" sz="2200" dirty="0" smtClean="0"/>
              <a:t>műszerpark </a:t>
            </a:r>
            <a:r>
              <a:rPr lang="hu-HU" sz="2200" dirty="0" smtClean="0"/>
              <a:t>építése (pl</a:t>
            </a:r>
            <a:r>
              <a:rPr lang="hu-HU" sz="2200" dirty="0" smtClean="0"/>
              <a:t>. </a:t>
            </a:r>
            <a:r>
              <a:rPr lang="en-US" sz="2200" b="1" dirty="0" err="1" smtClean="0"/>
              <a:t>Struct</a:t>
            </a:r>
            <a:r>
              <a:rPr lang="hu-HU" sz="2200" b="1" dirty="0" smtClean="0"/>
              <a:t>.</a:t>
            </a:r>
            <a:r>
              <a:rPr lang="en-US" sz="2200" b="1" dirty="0" smtClean="0"/>
              <a:t> Cent</a:t>
            </a:r>
            <a:r>
              <a:rPr lang="hu-HU" sz="2200" b="1" dirty="0" smtClean="0"/>
              <a:t>.</a:t>
            </a:r>
            <a:r>
              <a:rPr lang="en-US" sz="2200" b="1" dirty="0" smtClean="0"/>
              <a:t> </a:t>
            </a:r>
            <a:r>
              <a:rPr lang="en-US" sz="2200" b="1" dirty="0" smtClean="0"/>
              <a:t>Budapest</a:t>
            </a:r>
            <a:r>
              <a:rPr lang="hu-HU" sz="2200" dirty="0" smtClean="0"/>
              <a:t>) </a:t>
            </a:r>
            <a:endParaRPr lang="hu-HU" sz="2200" dirty="0"/>
          </a:p>
        </p:txBody>
      </p:sp>
      <p:pic>
        <p:nvPicPr>
          <p:cNvPr id="5" name="Picture 8" descr="http://www.firmology.com/wp-content/uploads/2012/05/win-win-innova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51" y="908721"/>
            <a:ext cx="2133631" cy="20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5235" y="253578"/>
            <a:ext cx="6488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Közös kérdések a cirkuláció / elvándorlás kapcsán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764704"/>
            <a:ext cx="76340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Paradigmaváltás munkaszervezés, vezetés területén</a:t>
            </a:r>
            <a:r>
              <a:rPr lang="hu-HU" sz="2200" dirty="0" smtClean="0"/>
              <a:t>:</a:t>
            </a:r>
          </a:p>
          <a:p>
            <a:pPr lvl="0"/>
            <a:r>
              <a:rPr lang="hu-HU" sz="2200" dirty="0" smtClean="0"/>
              <a:t>- </a:t>
            </a:r>
            <a:r>
              <a:rPr lang="hu-HU" sz="2200" b="1" dirty="0"/>
              <a:t>é</a:t>
            </a:r>
            <a:r>
              <a:rPr lang="hu-HU" sz="2200" b="1" dirty="0" smtClean="0"/>
              <a:t>leten</a:t>
            </a:r>
            <a:r>
              <a:rPr lang="hu-HU" sz="2200" dirty="0" smtClean="0"/>
              <a:t> át tartó kinevezések gyakorlata (pl. tanszékvezetés),</a:t>
            </a:r>
          </a:p>
          <a:p>
            <a:pPr lvl="0"/>
            <a:r>
              <a:rPr lang="hu-HU" sz="2200" dirty="0" smtClean="0"/>
              <a:t>- „</a:t>
            </a:r>
            <a:r>
              <a:rPr lang="hu-HU" sz="2200" b="1" dirty="0"/>
              <a:t>v</a:t>
            </a:r>
            <a:r>
              <a:rPr lang="hu-HU" sz="2200" b="1" dirty="0" smtClean="0"/>
              <a:t>azallusi</a:t>
            </a:r>
            <a:r>
              <a:rPr lang="hu-HU" sz="2200" dirty="0" smtClean="0"/>
              <a:t>„ rendszer leépítése (az adminisztratív főnök </a:t>
            </a:r>
            <a:r>
              <a:rPr lang="hu-HU" sz="2200" dirty="0" smtClean="0"/>
              <a:t>	tudományos </a:t>
            </a:r>
            <a:r>
              <a:rPr lang="hu-HU" sz="2200" dirty="0" smtClean="0"/>
              <a:t>társzerzővé válik pozíciójánál fogva</a:t>
            </a:r>
            <a:r>
              <a:rPr lang="hu-HU" sz="2200" dirty="0" smtClean="0"/>
              <a:t>),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- valóban </a:t>
            </a:r>
            <a:r>
              <a:rPr lang="hu-HU" sz="2200" b="1" dirty="0" smtClean="0"/>
              <a:t>nyitott</a:t>
            </a:r>
            <a:r>
              <a:rPr lang="hu-HU" sz="2200" dirty="0" smtClean="0"/>
              <a:t> (külföldiekre is vonatkozó) álláspályázatok,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709080" y="2821669"/>
            <a:ext cx="818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Paradigmaváltás gazdasági téren</a:t>
            </a:r>
            <a:r>
              <a:rPr lang="hu-HU" sz="2200" dirty="0" smtClean="0"/>
              <a:t>:</a:t>
            </a:r>
          </a:p>
          <a:p>
            <a:pPr marL="342900" indent="-342900"/>
            <a:r>
              <a:rPr lang="hu-HU" sz="2200" dirty="0" smtClean="0"/>
              <a:t>- az </a:t>
            </a:r>
            <a:r>
              <a:rPr lang="hu-HU" sz="2200" b="1" dirty="0" smtClean="0"/>
              <a:t>egyenlősdi</a:t>
            </a:r>
            <a:r>
              <a:rPr lang="hu-HU" sz="2200" dirty="0" smtClean="0"/>
              <a:t> rossz gyakorlatának felszámolása, </a:t>
            </a:r>
          </a:p>
          <a:p>
            <a:pPr marL="342900" indent="-342900"/>
            <a:r>
              <a:rPr lang="hu-HU" sz="2200" dirty="0" smtClean="0"/>
              <a:t>- </a:t>
            </a:r>
            <a:r>
              <a:rPr lang="hu-HU" sz="2200" dirty="0"/>
              <a:t>p</a:t>
            </a:r>
            <a:r>
              <a:rPr lang="hu-HU" sz="2200" dirty="0" smtClean="0"/>
              <a:t>ályázati pénzek költésének </a:t>
            </a:r>
            <a:r>
              <a:rPr lang="hu-HU" sz="2200" b="1" dirty="0" smtClean="0"/>
              <a:t>közbeszerezéshez </a:t>
            </a:r>
            <a:r>
              <a:rPr lang="hu-HU" sz="2200" dirty="0" smtClean="0"/>
              <a:t>kötése rossz stratégia</a:t>
            </a:r>
            <a:r>
              <a:rPr lang="hu-HU" sz="2200" dirty="0" smtClean="0"/>
              <a:t>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(dupla kontroll, anyagi/idő-veszteség), </a:t>
            </a:r>
          </a:p>
        </p:txBody>
      </p:sp>
      <p:sp>
        <p:nvSpPr>
          <p:cNvPr id="5" name="Téglalap 4"/>
          <p:cNvSpPr/>
          <p:nvPr/>
        </p:nvSpPr>
        <p:spPr>
          <a:xfrm>
            <a:off x="636204" y="4578685"/>
            <a:ext cx="80757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Paradigmaváltás a bürokrácia terén</a:t>
            </a:r>
            <a:r>
              <a:rPr lang="hu-HU" sz="22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hu-HU" sz="2200" dirty="0"/>
              <a:t>a</a:t>
            </a:r>
            <a:r>
              <a:rPr lang="hu-HU" sz="2200" dirty="0" smtClean="0"/>
              <a:t> kutató lehetőleg kutasson (</a:t>
            </a:r>
            <a:r>
              <a:rPr lang="hu-HU" sz="2200" dirty="0" err="1" smtClean="0"/>
              <a:t>minimálisat</a:t>
            </a:r>
            <a:r>
              <a:rPr lang="hu-HU" sz="2200" dirty="0" smtClean="0"/>
              <a:t> </a:t>
            </a:r>
            <a:r>
              <a:rPr lang="hu-HU" sz="2200" b="1" dirty="0" smtClean="0"/>
              <a:t>adminisztrál</a:t>
            </a:r>
            <a:r>
              <a:rPr lang="hu-HU" sz="2200" dirty="0" smtClean="0"/>
              <a:t>jon),</a:t>
            </a:r>
          </a:p>
          <a:p>
            <a:pPr marL="342900" indent="-342900">
              <a:buFontTx/>
              <a:buChar char="-"/>
            </a:pPr>
            <a:r>
              <a:rPr lang="hu-HU" sz="2200" dirty="0"/>
              <a:t>a</a:t>
            </a:r>
            <a:r>
              <a:rPr lang="hu-HU" sz="2200" dirty="0" smtClean="0"/>
              <a:t> </a:t>
            </a:r>
            <a:r>
              <a:rPr lang="hu-HU" sz="2200" b="1" dirty="0" smtClean="0"/>
              <a:t>honosítási</a:t>
            </a:r>
            <a:r>
              <a:rPr lang="hu-HU" sz="2200" dirty="0" smtClean="0"/>
              <a:t> eljárások (pl. PhD</a:t>
            </a:r>
            <a:r>
              <a:rPr lang="hu-HU" sz="2200" dirty="0"/>
              <a:t> </a:t>
            </a:r>
            <a:r>
              <a:rPr lang="hu-HU" sz="2200" dirty="0" smtClean="0"/>
              <a:t>honosítás) leszorítása, 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a </a:t>
            </a:r>
            <a:r>
              <a:rPr lang="hu-HU" sz="2200" b="1" dirty="0" smtClean="0"/>
              <a:t>habilitáció</a:t>
            </a:r>
            <a:r>
              <a:rPr lang="hu-HU" sz="2200" dirty="0" smtClean="0"/>
              <a:t>, mint előfeltétel újragondolása:</a:t>
            </a:r>
            <a:br>
              <a:rPr lang="hu-HU" sz="2200" dirty="0" smtClean="0"/>
            </a:br>
            <a:r>
              <a:rPr lang="hu-HU" sz="2200" dirty="0" smtClean="0"/>
              <a:t>	az </a:t>
            </a:r>
            <a:r>
              <a:rPr lang="hu-HU" sz="2200" dirty="0"/>
              <a:t>iparból, </a:t>
            </a:r>
            <a:r>
              <a:rPr lang="hu-HU" sz="2200" dirty="0" smtClean="0"/>
              <a:t>külföldről való </a:t>
            </a:r>
            <a:r>
              <a:rPr lang="hu-HU" sz="2200" dirty="0"/>
              <a:t>visszatérést </a:t>
            </a:r>
            <a:r>
              <a:rPr lang="hu-HU" sz="2200" dirty="0" smtClean="0"/>
              <a:t>gátolja</a:t>
            </a:r>
          </a:p>
          <a:p>
            <a:pPr marL="342900" indent="-342900">
              <a:buFontTx/>
              <a:buChar char="-"/>
            </a:pPr>
            <a:r>
              <a:rPr lang="hu-HU" sz="2200" b="1" dirty="0" smtClean="0"/>
              <a:t>nyelvi gátak </a:t>
            </a:r>
            <a:r>
              <a:rPr lang="hu-HU" sz="2200" dirty="0" smtClean="0"/>
              <a:t>lebontása (a külföldi munkaerő fokozatos integrálása) </a:t>
            </a:r>
            <a:endParaRPr lang="hu-HU" sz="2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3239" y="324793"/>
            <a:ext cx="29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Praktikus javaslatok: 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015802" y="1106001"/>
            <a:ext cx="75166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200" dirty="0" smtClean="0"/>
              <a:t>- </a:t>
            </a:r>
            <a:r>
              <a:rPr lang="hu-HU" sz="2200" dirty="0" smtClean="0"/>
              <a:t>   több </a:t>
            </a:r>
            <a:r>
              <a:rPr lang="hu-HU" sz="2200" dirty="0" smtClean="0"/>
              <a:t>kutatási pénzt az </a:t>
            </a:r>
            <a:r>
              <a:rPr lang="hu-HU" sz="2200" b="1" dirty="0" smtClean="0"/>
              <a:t>OTKA</a:t>
            </a:r>
            <a:r>
              <a:rPr lang="hu-HU" sz="2200" dirty="0" smtClean="0"/>
              <a:t> rendszerébe (10-15% sikerráta),</a:t>
            </a:r>
          </a:p>
          <a:p>
            <a:pPr marL="285750" indent="-285750"/>
            <a:r>
              <a:rPr lang="hu-HU" sz="2200" dirty="0" smtClean="0"/>
              <a:t>- </a:t>
            </a:r>
            <a:r>
              <a:rPr lang="hu-HU" sz="2200" dirty="0" smtClean="0"/>
              <a:t>   vissza </a:t>
            </a:r>
            <a:r>
              <a:rPr lang="hu-HU" sz="2200" dirty="0" smtClean="0"/>
              <a:t>a </a:t>
            </a:r>
            <a:r>
              <a:rPr lang="hu-HU" sz="2200" b="1" dirty="0" smtClean="0"/>
              <a:t>forrás</a:t>
            </a:r>
            <a:r>
              <a:rPr lang="hu-HU" sz="2200" dirty="0" smtClean="0"/>
              <a:t>hoz:</a:t>
            </a:r>
          </a:p>
          <a:p>
            <a:pPr marL="285750" indent="-285750"/>
            <a:r>
              <a:rPr lang="hu-HU" sz="2200" dirty="0"/>
              <a:t>	</a:t>
            </a:r>
            <a:r>
              <a:rPr lang="hu-HU" sz="2200" dirty="0" smtClean="0"/>
              <a:t>	alap </a:t>
            </a:r>
            <a:r>
              <a:rPr lang="hu-HU" sz="2200" dirty="0"/>
              <a:t>finanszírozni </a:t>
            </a:r>
            <a:r>
              <a:rPr lang="hu-HU" sz="2200" dirty="0" smtClean="0"/>
              <a:t>az eredményes csoportok kutatását,</a:t>
            </a:r>
          </a:p>
          <a:p>
            <a:pPr marL="342900" indent="-342900"/>
            <a:r>
              <a:rPr lang="hu-HU" sz="2200" dirty="0" smtClean="0"/>
              <a:t>- </a:t>
            </a:r>
            <a:r>
              <a:rPr lang="hu-HU" sz="2200" dirty="0" smtClean="0"/>
              <a:t>   </a:t>
            </a:r>
            <a:r>
              <a:rPr lang="hu-HU" sz="2200" b="1" dirty="0" smtClean="0"/>
              <a:t>infrastruktúra</a:t>
            </a:r>
            <a:r>
              <a:rPr lang="hu-HU" sz="2200" dirty="0" smtClean="0"/>
              <a:t> </a:t>
            </a:r>
            <a:r>
              <a:rPr lang="hu-HU" sz="2200" dirty="0"/>
              <a:t>fejlesztés (pályázati rendszerben ),</a:t>
            </a:r>
            <a:endParaRPr lang="hu-HU" sz="2200" dirty="0" smtClean="0"/>
          </a:p>
          <a:p>
            <a:pPr marL="342900" indent="-342900">
              <a:buFontTx/>
              <a:buChar char="-"/>
            </a:pPr>
            <a:r>
              <a:rPr lang="hu-HU" sz="2200" i="1" dirty="0" smtClean="0"/>
              <a:t>„</a:t>
            </a:r>
            <a:r>
              <a:rPr lang="en-GB" sz="2200" b="1" i="1" dirty="0" smtClean="0"/>
              <a:t>matching fund</a:t>
            </a:r>
            <a:r>
              <a:rPr lang="hu-HU" sz="2200" dirty="0" smtClean="0"/>
              <a:t>”</a:t>
            </a:r>
            <a:r>
              <a:rPr lang="en-GB" sz="2200" dirty="0" smtClean="0"/>
              <a:t> </a:t>
            </a:r>
            <a:r>
              <a:rPr lang="hu-HU" sz="2200" dirty="0" smtClean="0"/>
              <a:t>, „</a:t>
            </a:r>
            <a:r>
              <a:rPr lang="hu-HU" sz="2200" b="1" dirty="0" err="1" smtClean="0"/>
              <a:t>overhead</a:t>
            </a:r>
            <a:r>
              <a:rPr lang="hu-HU" sz="2200" dirty="0" smtClean="0"/>
              <a:t>” rendszerének </a:t>
            </a:r>
            <a:r>
              <a:rPr lang="hu-HU" sz="2200" dirty="0" smtClean="0"/>
              <a:t>bevezetése</a:t>
            </a:r>
            <a:r>
              <a:rPr lang="hu-HU" sz="22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hu-HU" sz="2200" i="1" dirty="0" smtClean="0"/>
              <a:t>„</a:t>
            </a:r>
            <a:r>
              <a:rPr lang="hu-HU" sz="2200" b="1" i="1" dirty="0" err="1"/>
              <a:t>s</a:t>
            </a:r>
            <a:r>
              <a:rPr lang="hu-HU" sz="2200" b="1" i="1" dirty="0" err="1" smtClean="0"/>
              <a:t>abbatical</a:t>
            </a:r>
            <a:r>
              <a:rPr lang="hu-HU" sz="2200" i="1" dirty="0" smtClean="0"/>
              <a:t>” (oktatói </a:t>
            </a:r>
            <a:r>
              <a:rPr lang="en-GB" sz="2200" dirty="0"/>
              <a:t>Erasmus</a:t>
            </a:r>
            <a:r>
              <a:rPr lang="hu-HU" sz="2200" i="1" dirty="0" smtClean="0"/>
              <a:t>) </a:t>
            </a:r>
            <a:r>
              <a:rPr lang="hu-HU" sz="2200" dirty="0" smtClean="0"/>
              <a:t>rendszerének </a:t>
            </a:r>
            <a:r>
              <a:rPr lang="hu-HU" sz="2200" dirty="0"/>
              <a:t>bevezetése</a:t>
            </a:r>
            <a:r>
              <a:rPr lang="hu-HU" sz="2200" dirty="0" smtClean="0"/>
              <a:t>,</a:t>
            </a:r>
          </a:p>
          <a:p>
            <a:pPr marL="342900" indent="-342900">
              <a:buFontTx/>
              <a:buChar char="-"/>
            </a:pPr>
            <a:r>
              <a:rPr lang="hu-HU" sz="2200" dirty="0"/>
              <a:t>s</a:t>
            </a:r>
            <a:r>
              <a:rPr lang="hu-HU" sz="2200" dirty="0" smtClean="0"/>
              <a:t>tb.</a:t>
            </a:r>
            <a:endParaRPr lang="hu-HU" sz="2200" dirty="0"/>
          </a:p>
          <a:p>
            <a:pPr marL="342900" indent="-342900">
              <a:buFontTx/>
              <a:buChar char="-"/>
            </a:pPr>
            <a:endParaRPr lang="hu-HU" sz="2200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i="1" dirty="0" smtClean="0"/>
              <a:t>„Adják </a:t>
            </a:r>
            <a:r>
              <a:rPr lang="hu-HU" sz="2600" i="1" dirty="0"/>
              <a:t>meg az anyagi békét azoknak, </a:t>
            </a:r>
            <a:r>
              <a:rPr lang="hu-HU" sz="2600" i="1" dirty="0" smtClean="0"/>
              <a:t/>
            </a:r>
            <a:br>
              <a:rPr lang="hu-HU" sz="2600" i="1" dirty="0" smtClean="0"/>
            </a:br>
            <a:r>
              <a:rPr lang="hu-HU" sz="2600" i="1" dirty="0" smtClean="0"/>
              <a:t>kik </a:t>
            </a:r>
            <a:r>
              <a:rPr lang="hu-HU" sz="2600" i="1" dirty="0"/>
              <a:t>az ország </a:t>
            </a:r>
            <a:r>
              <a:rPr lang="hu-HU" sz="2600" i="1" dirty="0" smtClean="0"/>
              <a:t>jövőjét </a:t>
            </a:r>
            <a:r>
              <a:rPr lang="hu-HU" sz="2600" i="1" dirty="0"/>
              <a:t>gyúrják, </a:t>
            </a:r>
            <a:r>
              <a:rPr lang="hu-HU" sz="2600" i="1" dirty="0" smtClean="0"/>
              <a:t/>
            </a:r>
            <a:br>
              <a:rPr lang="hu-HU" sz="2600" i="1" dirty="0" smtClean="0"/>
            </a:br>
            <a:r>
              <a:rPr lang="hu-HU" sz="2600" i="1" dirty="0" smtClean="0"/>
              <a:t>mert </a:t>
            </a:r>
            <a:r>
              <a:rPr lang="hu-HU" sz="2600" i="1" dirty="0"/>
              <a:t>ezeknek a nyomora nemzeti veszedelem</a:t>
            </a:r>
            <a:r>
              <a:rPr lang="hu-HU" sz="2600" i="1" dirty="0" smtClean="0"/>
              <a:t>.”</a:t>
            </a:r>
          </a:p>
          <a:p>
            <a:endParaRPr lang="hu-HU" b="1" dirty="0" smtClean="0"/>
          </a:p>
          <a:p>
            <a:pPr algn="r"/>
            <a:r>
              <a:rPr lang="hu-HU" b="1" dirty="0" smtClean="0"/>
              <a:t>Szabó </a:t>
            </a:r>
            <a:r>
              <a:rPr lang="hu-HU" b="1" dirty="0"/>
              <a:t>Dezső: Válasz </a:t>
            </a:r>
            <a:br>
              <a:rPr lang="hu-HU" b="1" dirty="0"/>
            </a:br>
            <a:r>
              <a:rPr lang="hu-HU" b="1" dirty="0"/>
              <a:t>Nagyméltóságú gróf Tisza István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volt </a:t>
            </a:r>
            <a:r>
              <a:rPr lang="hu-HU" b="1" dirty="0"/>
              <a:t>miniszterelnök</a:t>
            </a:r>
            <a:r>
              <a:rPr lang="hu-HU" b="1" dirty="0" smtClean="0"/>
              <a:t>,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nagybirtokos úrnak</a:t>
            </a:r>
          </a:p>
          <a:p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17714" y="4020235"/>
            <a:ext cx="8499377" cy="1732262"/>
            <a:chOff x="317714" y="4020235"/>
            <a:chExt cx="8499377" cy="1732262"/>
          </a:xfrm>
        </p:grpSpPr>
        <p:sp>
          <p:nvSpPr>
            <p:cNvPr id="3" name="Téglalap 2"/>
            <p:cNvSpPr/>
            <p:nvPr/>
          </p:nvSpPr>
          <p:spPr>
            <a:xfrm>
              <a:off x="317714" y="4020235"/>
              <a:ext cx="475834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600" i="1" dirty="0" smtClean="0"/>
                <a:t>“Elvész az én népem,</a:t>
              </a:r>
              <a:br>
                <a:rPr lang="hu-HU" sz="2600" i="1" dirty="0" smtClean="0"/>
              </a:br>
              <a:r>
                <a:rPr lang="hu-HU" sz="2600" i="1" dirty="0" smtClean="0"/>
                <a:t>mivelhogy tudomány nélkül való”</a:t>
              </a:r>
              <a:endParaRPr lang="hu-HU" sz="2600" i="1" dirty="0"/>
            </a:p>
          </p:txBody>
        </p:sp>
        <p:sp>
          <p:nvSpPr>
            <p:cNvPr id="4" name="Téglalap 3"/>
            <p:cNvSpPr/>
            <p:nvPr/>
          </p:nvSpPr>
          <p:spPr>
            <a:xfrm>
              <a:off x="4245091" y="510616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hu-HU" b="1" dirty="0" err="1" smtClean="0"/>
                <a:t>Hóseás</a:t>
              </a:r>
              <a:r>
                <a:rPr lang="hu-HU" b="1" dirty="0" smtClean="0"/>
                <a:t> próféta könyve 4. rész </a:t>
              </a:r>
              <a:br>
                <a:rPr lang="hu-HU" b="1" dirty="0" smtClean="0"/>
              </a:br>
              <a:r>
                <a:rPr lang="hu-HU" b="1" dirty="0" smtClean="0"/>
                <a:t>(a Kr.e. 8. században)</a:t>
              </a:r>
              <a:endParaRPr lang="hu-HU" b="1" dirty="0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QEBQUEhQVFBUVFBQVFBQUFBQUGBQVFRUWFxcUFRgYHCggGRwlGxQVITEhJSksLi4uFx8zODMsNygtLisBCgoKDg0OGxAQGy0kICQsLCwsLCwsLCwsLCwsLCwsLCwsLCwsLCwsLCwsLCwsLCwsLCwsLCwsLCwsLCwsLCwsLP/AABEIAMgAyAMBEQACEQEDEQH/xAAcAAACAgMBAQAAAAAAAAAAAAAAAQUGAgQHAwj/xABFEAABAwIEAwUFBAUJCQAAAAABAAIDBBEFEiExBkFRE2FxgZEHIjKhsSNCUsFDYpLR8BUWMzRTcoKT4RQlY3N0g6LC0//EABsBAQACAwEBAAAAAAAAAAAAAAAEBQIDBgEH/8QANREAAgICAQMCBAIIBwEAAAAAAAECAwQRBRIhMRNBBiJRYTJCFBUjM1JicYEWNHKRocHwJP/aAAwDAQACEQMRAD8A7igEgBACAEAIAQAgBACAEA0AkA0AIAQCQAgMZJA3cgeJWEpxj5Z6ot+BRztdsQfAryNsJeGeuEo+UZrYYjQAgBACAEAkAIClcZcVugjeYXNYGktzn3nPeN2xt7uZK0W29K7Ftg4Ktkus5jTe0Sua+5mLhf4XBtvoonrz+p0L4jGktdJ1jgvjFlc3K6zZBy6+XIqXVcpnOZ/HSxnteC1reVYIAQAgBACAEAIAQAgBAa2IVXZMJtc7NHUnZR8m70ob9zbVX1y0U3G2uD7Pdmdz6DuC5HNnPr+Z7Zf4fT0/KtIiWuLHZmktI6aKPXdKD7MmSrjNaaL9gNeZo/e+IaHv6Fddx+S76+/lHNZlCqs0vBJqwIgIAQAgGgEgPGskLY3uG4a4jxAJC8fgygk5JM+YsQxJ84aHuJDRoO87lVUpNn0KiqMF2Jio4bayibUiVpJOsfMfNeuC6dmEMpu/0+n+4uGZzDmnabOiLHAfiF9Qlb09nudWrI9D9z6MVqfPQQAgBACAEAIAQAgBACAheKLiNhHJ1/kVS811KpNfUn8fpzaf0KvFKBIHP94X171zVVq9Tqn3LuUH0dMexhi07XvJY3KOizyLI2T3FaR7jVyhHUnssvCLfcJ8B56/x5roeGj8jZT8k/n0WBXZWAgBACAEAIAsgPnvj/hJ9BUEtBMDyTG4DRt/0Z6EcuoVbdV0v7Ha8XnRvhpv5kVm5ta5t0WhsuoxW9lq9n+AvrKkAA9kxzXSutpobhnibLbRBzl9iu5fMhRV/M/B9AK0OBBACAEA0AIBIBoAQAgEgPKqpxIwtdsVpvpjbBwkZ1zcJKSKTiOHmFxBsR1BH03C4zLwp0S+qOhx8lWr7hh2CvqNR7rPxH8hzW7D46y/v4QyM2FPb3LpRUrYmBjdh8+9dbRTGqCjE5+2x2Scme63GsEAIAQAgBACA18RLOyf2oBZY5g4AgjpYryWtdzZUpOaUfJ844lVxmpfJGyMRkkxxC5aBsA4defmqqbXVtH0HGrn6KjKT39TpPs+4vsY6aZkTO0F4zGMtjfZ7e/qpVN35Wc9ynGvTti29ednTVMObBACAEAIAQAgBANACASAjceruxj0+J2g/Mqt5LK9Crt5ZKxKPVnr2KpPU52ttuRqdBe+y5W29zST8l3XSot/Q28GqnQSgGxY4hrgDexOzlY8dfOmzpfhkbLrjbDfui5LqyjBACAEAIAQAgBAVH2pSFuHnUtaZYmyFu/ZueA75Fab/wAJZcUk8hfX2/qcLqbBxaLWubEdNVWM72vuSUcT5onTR6OpWsJtzYXkZvLRZpNra9iJdKNVihLxPsd44SxkVtLHKNyLPHRw3/erKqfVHZw2bjPHucP9iQrK2OEXke1o7zv4dV5ZdCtbk9EKU4x8lar+Oom6RMdIepOQfmfkq23loR7QWyLPMivBBVXGtQ74cjPAX+qgz5S6XjsR5Zc34I2biCpdvM/yNvoo0sy9+ZGp32P3Nc4pMf00n7bv3rH17G/J56st+T2bicxa/wC1f7rgG++7QG56rveDgp4/zLZCy7pqfZmMeNVDdppP2ifqrl4tT/KaFlWr8xvU/FtUz74d/eAK1SwKn7aN0eQuj77Jij49I0liB72H8ios+M/hZMr5Z/nRZMN4jgn0a8A/hdoVAsxbK/KLGrNqs8Miq54q6prAbsbv4DV3roFyeR/9eWo+yOhp/YUOfuyIqHAkkbXJHhdUVzTm9FnUn0rY8PBdIxo+89voCD+SkYcZO6MfqYZPSoOX0OgruUcyCAEAIAQAgBACAjeI8N/2qkmh/GxwHc63un1ssZx6o6N+Na6rYz+jPmlkJyuNrFhAcDoRcka+DhbzCqWj6FC5dS+5a/Z1iUcVV2c1uzna6J99spaSb+gWyiai/m8Ffzsd0KxPTj3JTB2Ow6eY007nRv8AdaC212jYuvu4bA6KBbndDaqOL5LnP0mCgo917hUTukcXPcXOPMm6rZzlN7kznZScntnisTwwdIsoQlN6ijxm0KcZLh93fgym/qSrR8Hl9HX0mPqQ9ma8gsAepIHiNxbdVyos6unp7mSfuekTyGOBFi517c9F9H4SmdWOlNaZAyZKU+xgrkjiQAh6C81sbJXCuIJKcnZ2YWdf4rePmq3J42mxNpab9yyxuSuq0m9pexvwyiW2U6EgE9PEL5zncLfiWfN3j9TvMDlacmHb8X0LBw9EJKlzx8MY08ToB6ArbxdasyHYvC8DNk4UqD8sti6YpgQAgBACAEAIAQAgOOe0fg+WKpM9O3PFO452jTI91r3P4XWvfkbqBkxUPn9jo8HlK40dNr04+CJoMObTizTmf95/5N6Bc/fe5v7HMcpy9ubLT7RXhG20qOUoyvAIr0G5QYeDI/MQLQ54783Hf0XW/D+PHq9TWzVk+NGk42XcFYepz5Q45rG9ib2NuhWChBvslsyblruedlnow2JD0EAkAIDArEyM4Jiw3abfn3FarKo2RcZLaNldkq5dUX3Oj8E4vHJH2YGR41Iv8Xeufs46OKv2a7HR4/IyyXqx9y0rQTQQAgBANACASAEAIDn/ABpjBeQxp93W1vQu89h/que5DJ630rwVmTb1PSKhZVJGBoXh4zIoYiKAyMlwAdQNuRF97FT8LkbsR7rZ5OKmtSAuBZltzvm0zeF7bK2n8T5Ml2SRqVEEYtI2yi3ofVQKeZy4WdXUbPTi1po3gWupQcvvMkLS78QIvqu/wcl5EVZ9V4IFsFDsaCsTSYvNgvG9HsVtkZVYq2PldVWXysKH0pbZ03FfDV2bH1G9RMoeMQG5TCwj8WVpP5fVVL5mxy3o6N/BtXRpT7kngczKx+RhAcdgdNemuyusblK7o+O6OR5TgMjBkm+6fuKaMtcQdwrApEz0o53RPDmmxBWMoKS0zOE3GW0dcwLEhUwh432cO9c5kUuqejqcW9XQ2SC0EkEAIBoAQCQAgNDG6kRxHXLm93Ne1gdz6XUfJs6IGq6XTE5ZiNU2SRzhteze5o0C5S2fVJsp3Lualx1WvZjsY7l4NiQCKAV0AroBEr2Pk9Xk3qX+pu/53/qvpPC/uIf0IOT5f9TSur0iGTH2N9NOuqxlHa0ZRlp7ILE6Rpe27iyMk/dzFh306gnrsuU5TBdcvU32Z9N+GuZV1fodPzJf7lecqY7MsHCuEPc8zZg0R2IAOry6+3cOaueIxnOzr9jifizko10/o+u7/wCCekfmJJXWaPmhjdAW32f12WV0Z2cPmFWcjVuHV9C14y3pn0/U6GqQ6EEAIAQAgBACAr3F1H27Q3OWBjXSGwabnQNBv/iVTyXda+nczjiq/Sf1KX/J/wCuf2GfuXOet9ib+oKf4mZCk/W/8GfuXnrfY9/w/T/EzUlo8hD8wc24zNsAWg89NwtkHGXcq8/hnQuuL2jHF6TsZS0EEaEW6FZ2w6JaKSS0yNN3ODQCSTYAcysFHZnXVKcumJYaWB0Tcruzvz+ya4juu7dPXUO2jpsfgk4blI9hIekf+TGvf0v7G79Qw/iE6YgbR/5DF6sv7D9RR/iK5/LTqaGUhsbmtny2dGHfE0OuL7chZdVh8g40R7eDyv4XhOenLz3NP+fZ/sYv8pn71I/Wkv8AzJH+D6/4jCXjbMCOxjF+YiaCPDVZR5aaezB/B1bWuor1fiJl5W8SouXn2ZP4vBecVwdHH7cO7fuaKgl0b+G4q6HS2YdL2I8DYqXi5lmPLcSq5Ph6M+HTZ5+pPjjBlgDE3QWv2TST4nOLqxXMy9zmpfBkfCkL+djP7MD/ALI/+izXNP6Gt/Bf86NrCuK2iePI0A5x+jDdL7XznfZeT5f1F0tHi+EXT8/X4O6tdcXGxWkhta7DQAgGgEgBAYukA3IHivUmzFyS8sr+Oz27fnaOP0JcqbkE31L7Fjh63F/cqsUwft6LmZRaL9DesPJkjVlaMjy46tcGhn4iRe5PTuUuupRi5Pyc3zPJNfsof3ImR5JuVi3s5RvZlFW5LaXtcjkWk72WW9rRMwsp0WKWtlkkc18McmuZ9yb9OSwuilFP3O4xbXNvXg1lFJpi/ZZR8gp2M/1SY9az6RNXTY/7hEmj96v9P/ZU1mWIIAQCQAgBDwEB64W1z54wwXIcD5A3uvXJQW2Veflwprcpvsdtk4olZGwZA0BoHebAC9yo1vJWey0j5zdmtybijwbxu9u4J8x+5a4cnZ7muOXItWBcQR1Q00d0VtjZkbez8k2q5TJpTjcJAVyvxoOzWfkjboXD4pD0b0Hep1eM+3bbKnIzNtqL0ii4nigdISwG3VxuT6q5qq6Y9ylts6ntGxh1cyxa4ZQ7S7dPUc1oy8CF0e6N2LnTpl2Z4TMMT7dNj1C+e8pxrxZfys+g8XySyo9/xIkWuuAVQ+GXJp4lRGV2dpAcfiB2NuYI2K3+qpeSh5Dh/XfVB9zxpKPL/SQ5+lpg0fRZwlWvJUR4W9PuhfyWHOu6zW/gYS7yLisJWxXgnY3AtS3YyTc69uQAsB0Cjyk5eTpoQUFpGCxMwt1WUXp9zx+CjcVsmhDonM+xdMZWygXDiWhtieR02K6PHmnWool4kq2+pvvrWiEp8MlleGRtzktDvdIIAOxcdgtk5xgtyZKnfCK2TmL8OFkeaOB4IF3FszZh3m2UFYRyKp/hZFpzG5amytBml+S2lj2MUPAQCQCfsURjPwXL2eUrGfav5n5DYKFk2r1FF+EfO/iHKcrlX7IsuN4l279BYbAKDfd6kuxzUpdTIyelc0XINlr6Wh0tGOH1boJA9vXVbarHGW0ba5tM7HhVWJoWPHMfNdZRZ6lakW8JdUdmpxTVmKkkcN7ZR/i0U3GgpWJM05c3CptHJpagu0voF0sIo5STZv0GByTML2i4C12ZEYPTNldE5raNUMLDY7hSIvaI01pklXzB8cZ+8LgrnObx1LHm37d0dFwl/TkQ179j3pfgHgvmc/J9GR6rA9EUPRLw9BAJACAYdbz37/FZRnKPg8cUzFjQ0WaA0dGgNHyXsrJS8sKKHeyxTae0e62VaWjjbPUMcAGywOkb0bIzXTxuujwbfUh8xu65pR6fZ/8ABSVvLUEAIBOQxkuxaeG6i9O0c2kgqqzYftNnzL4golDJbfuTEM2VwPRRF2eyiXZlhxriFs0LWBtiN1MuyVOCikSLLlKOirSKLFGmJ1zg+Eso4s25GbyOoXV4UXGlbLilagj04pozNSSMbq61wOpbrb5Kxx59FiZhlQ662jj7Culg+xyk46ZN4Zj74GFrditduNGx7ZsqyJVrSIt82Z9zzW+PbsR5bl3PemaXvA5LnfiTLjVjOPu+x0Pw7iysyFL2XcnLW2XzLZ9GBeHoivAJD0EAkAnmyHpG4hjLIBcguI3A2F9rnkpNGLOzv7GcanPsjGh4mjqT8LWH8LeXfZScjBn+KJi8aVS15N+sqYmD+la7S+nJRXjT3pdzCrql5Wih47imeQlu1i0eBtc/IK5xKnXDTLKinS2yCUolAgEgFuhrlLXdnXeEeAc9DncckshD2dA0A2aR0N/ots8NW1/c4jnLo5NnSvYhMSoZKZ+SVpaeV9j3tPNUduPKt6kjlJ1OL0zXzrUq2YKDLNw1wnJUOD5mlkQ1sRYv7gOQ71Z4mBKT3LwTKcd+WdOa0AWGgG3cugS12LAa9BSOJ+Cy9xlp7Am5dGdBfq0/krHGzej5ZFVlYHV80ShzROZo4Efn4K3VmyldaRLYLwzPUkODckZ17R2gI7huVFuzIw7e5KpwZ2LfsTmOx0lNAGRuzStNyW65jzzHkqLP4+3Pj1ta14L3C5CnAagnvfki6WqzAclwV+PKqbiztarY2xUomzdaDYCASHoIBIDzn2XsfJ6VHHDfD2nmaua/flDQPkF1VMUqFo3Yv+Ya/l/7ZUwbIWhm+dx3c4+JJQ8UUjzQyBAIlDzZiXIa5S15LnwZwHLWsMxAawEZc9wJDzA7u9bHROcPlOb5fkGoOut9y+PxSrom/askyj7zftG/x5hQ1PKoepeDieq+D7hV8Ry1TCwBgbb3iRa9xzuTlstd2fO1dKMbMlyWiuUkppZNQLlov1bcXHgVCrm4SNEJNM7BTOJY0nctBPjZddW9xRcrweqzPQQHhWxl0b2jctcB4kELKD1JMwsW4tHGWv7R7WudlG1zc5b8yuni9R2jkZLvpkhU52QOgzPZI3WwPuyN5EDY6eqhygpP1ETYWNLoZYeFODo3wskmeZcwDg2xaPB3Mn0US/Nmvkj2J2PgQfzy7k9i3DMcrAIwI3NFm5RYHuIH1VBm4ayPm9zoMXJdHZeCkVUUlO/JK0tPI8iOoPNcvkYc63pov6cmFi7HoyS6gtNEkzXgBDwEPTyqNlnDyeop2MH/AHdH/wBVUfULq4fuUbsb/MP/AEoqqxLUV0PDLKeiDZiV4eNiAuvdGiy6MFtl94A4GjneJax7WtBu2C9nP73nkO4anuWyiVU35OWzObjP5Kn/AHO4RRhrQ1oAAFgBoAByAVmikbbe2QPFuNsgiLN3vBAA5A7kqt5DLjXDoXlkXIuUFr3Oevr4wzK1pFj7ouLE83v6naw2C5/qTWkis3seB4c+tqA3Ui+aR3QX1v3lSMXHlbM3U1OcjsIFl1SWkWw16AQCQHMOMuHnU8jpWC8TySbfcJ3B7rq5w8pNdL8lDnYbT6o+CCFe4x9m6zm/dvqW/wB08lO+Tq6iu1PWiZ4V4pdSvySkuhd5mM9R1HUKDl4qn80fJYYeW6/ln4LniXF9PELtd2htoG7eqg14dk/PYsLc+uHjuVCsxWpxR3ZxM90G5A2b0LnHb+NFKsxMauGrO5Chl5Vs91vRNHguRsbcsoc8D3gW2BP6p/ePRcll8TCcm6u32OuxuSnGKVnciqnD54fjjdbqBceoVJdx9tflFtXmVT8M8I609x9CoupI3OMWbMeIN5xsPqFmrEvMUa3S34kx1FZG9pHZNaTs4OOnes/Vh7QR5GmxS31nOm48yNhglpmzBkspBdI5ti52ug8F0FU9QSaLH9GbfXGbXY8ZMdh+7RQt8S931WbkvobY0zXmxmhPizjs2Ng/VaB9Vjs2pJeXsVDQT1TrQxySn9RpIHidh5r1Qb8Gu3KrqXzPRdME9k9VLYzvZA3pbtH28AQB6rfHGb8lPkc3BdoLZ0nBOBqOlYWtiD3EWdJJ7zj58vKykehDWmihycu3I/G+30NOv4Ksc1NJk/4b/eafA8vMFVt3FLe63oqJ4afeL0Q01fVUZyvaW6aFjrt9NR8gq+Vt+O+nZGcranrZXK+tdM8vebkm5UZ7nLql5MNOT3IsfDfBz5255vs2GxaLe+4eewVpi4Dkty7ImVUb7sv+GYZHTMyRNDRz6k9SeauKqo1rUUS4xUVpG4tpkCASAEAnNBFjqOhQNbKvj3BcUwzRARSC9rD3XX5EcvJSqsqUX37ohXYcZrcezOb1VK6N5ZILFpsVcVyUltFJbFwemWXg/hiGou6V5OU/0Q93zJ3I8LKNmX2Vdor+5Jwseu7vJ/2Oj0lKyJobG0MaNg0WCqJScntl7GEYrUUeyxMgQGrPh0UnxxtcepaL+q0zorn+JGyNs4+GaMnDVMf0dvAkfmo8uOx3+U3LNuX5jyPClP0d+2Vh+q6PoZ/p9/1Imb2Y4e9xcY33cSTaWQanU81KWPBLRsXK5KWuozh9meHN/Qk/3pHu+pWXoQ+h4+UyX+YlaPhGih+CmiB6lgd9brJVxXhGieZfP8UmTLGBosAABsBoAsyO235MkPAQGL9ljP8ACzx+Dir8RdIHk9bXPMjUn6Ljp78vyyll9yycG8LOkcyeW3Z/E1p1LzyuOQVvg4Tepy8E2il/iZ0hXhOBACAEAIBIAQAgOYe0SDLVg8nsadO7Q/RW+A9w0UfIx1PZ5z4XU0QEjbvjsHCRl9BbQuG7d/8AVSIZNVvyT8kWeLbV+0gT+C8ag2Ew/wAY/MKLfx35qyXj8pr5bV/cuMEzXtDmkOB2IVXKLi9MuYTU1uJ6LwyEgBANACAEAIAQAgESjBXncUNDw0sNnAFhzDUHbTl6qolyiUtOPZkL9MjvWjmtJQGSaOAbudlJ6Zjdx8h9FT1wdtiiRIR656O0xRhjQ1osAAAOgGgC62KSWkW6WjNZHoIAQAgBAJACAEBzv2nOvNCOYjcT5uFvoVb8bHcWyk5WWpRRdsDjLaaEHcRsv6BVtz3Y39y0x46qSZWeN8BgZC6dg7N4I+HQOuQNQpeHkWdajvsQs7Fr6HP3PX2bEmCQnYyWA8Gi5Hr8l7yLTmv6HnFxag/6lwVcWoIBIBoAQAgBACAEAIChY/Sf7O5zCB2cl3Rm3wm/vNHquYzanjza12fgp8iv0pfZkDwnUZK5hduXFv7Wi8wZKNqM8d6mjra6gtQQAgBACAEAkA0AkBy/jaTta8tvoAxnhfU/VX2BFxp39Tm+SmpXa+h0PDsRjmFozsNttFTW0zh+Iu8fJrtWoMqntOrbMiiH3i57vBtgPUu+Sm8dDcnIhcpZpKBI8MVEVLRxh7wHOGcjc+9rsO6y1X1zttfSjPHyKaKl1PuTFDjEUxs068gea0WY84LckSKM2q56izfWklggGgBACAEAIAQAgNPFcOZURlj9jsRu09QtF9Ebo9MjXZWprTOZY7w1NRjtCQ5ocAHtuCOhI5KgyMKyldRX2USrWy/8K4yKuAE/G33Xjv6+ausLIV1f3ROos64k0phuBACAEAkAIBoDxq5xHG552a0n0WUI9UkkYWT6IuRx2WpM07pHbucXG38dF1FUFCCijj75ucnJl64FgPvvOwGQd5Ni4+Vmj1VVyU1tRLbh6mk5FP4vqzLWy32YcjR0Df8AW6l4UFGpEbOm5WvZgyo+zFiBytzNuZ9VNjFdRVzTaLFwLQufKZT8DNv1n6j5An1Vdyd0VHoXktuIx5OXW/CL8qM6QaAEAIAQAgBACAEBUuJsZkilyNJbYAtAtZw1uSe6yoeRy7a59MXorsq6cZaRF/ziMsTo5dQ9pB29TpooK5K2UemfcjrLm1qRAcNYuaOYOOrT7sg6jr4jdMTJdNnV7HtFvRLZ15rgQCNjsurT2tlwNegEAIBoBIBoCL4mYXUcwbvkPy1PyW7HaVibI+VFyqkkckw+CSWVjIhd52ty7yeQHVdBdbGEds5qmlzl0o7HhVCKeFkbdco1PU8z5lc5ZY7JOTOopqVcFFEfjHC0FU7O4Fr+bmGxPjyK21ZVlfZGq7Drte2alJwPTMN3Z5O5ztPQWW2efdJa3o0w42mL2+5Y4IWsaGtAa0aAAWA8FDbbe2ToxUVpGa8MgQDQAgBACAEAIAQEVxBgrauOxOV7fgfa9r8iOYKiZeJHIjp+TTdSrFplNkwOrhBa2FsgILSWuBDge42sqR8ffX2itkH9GnHwjUw/gqplcBIOybzLiCbdwHNZ0cZbJ/N2Mq8WW+50+GMNaGjYAAeAFl0UVpaLFLRkvT0EAIBoBIBoBIDWpMOihJMcbWF25a0C6zlOUvLMI1xj3SNpYGYkAIAQDQCQDQAgBACAEAIAQAgBACASAEAIAQH/2Q==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data:image/jpeg;base64,/9j/4AAQSkZJRgABAQAAAQABAAD/2wCEAAkGBxQQEBQUEhQVFBUVFBQVFBQUFBQUGBQVFRUWFxcUFRgYHCggGRwlGxQVITEhJSksLi4uFx8zODMsNygtLisBCgoKDg0OGxAQGy0kICQsLCwsLCwsLCwsLCwsLCwsLCwsLCwsLCwsLCwsLCwsLCwsLCwsLCwsLCwsLCwsLCwsLP/AABEIAMgAyAMBEQACEQEDEQH/xAAcAAACAgMBAQAAAAAAAAAAAAAAAQUGAgQHAwj/xABFEAABAwIEAwUFBAUJCQAAAAABAAIDBBEFEiExBkFRE2FxgZEHIjKhsSNCUsFDYpLR8BUWMzRTcoKT4RQlY3N0g6LC0//EABsBAQACAwEBAAAAAAAAAAAAAAAEBQIDBgEH/8QANREAAgICAQMCBAIIBwEAAAAAAAECAwQRBRIhMRNBBiJRYTJCFBUjM1JicYEWNHKRocHwJP/aAAwDAQACEQMRAD8A7igEgBACAEAIAQAgBACAEA0AkA0AIAQCQAgMZJA3cgeJWEpxj5Z6ot+BRztdsQfAryNsJeGeuEo+UZrYYjQAgBACAEAkAIClcZcVugjeYXNYGktzn3nPeN2xt7uZK0W29K7Ftg4Ktkus5jTe0Sua+5mLhf4XBtvoonrz+p0L4jGktdJ1jgvjFlc3K6zZBy6+XIqXVcpnOZ/HSxnteC1reVYIAQAgBACAEAIAQAgBAa2IVXZMJtc7NHUnZR8m70ob9zbVX1y0U3G2uD7Pdmdz6DuC5HNnPr+Z7Zf4fT0/KtIiWuLHZmktI6aKPXdKD7MmSrjNaaL9gNeZo/e+IaHv6Fddx+S76+/lHNZlCqs0vBJqwIgIAQAgGgEgPGskLY3uG4a4jxAJC8fgygk5JM+YsQxJ84aHuJDRoO87lVUpNn0KiqMF2Jio4bayibUiVpJOsfMfNeuC6dmEMpu/0+n+4uGZzDmnabOiLHAfiF9Qlb09nudWrI9D9z6MVqfPQQAgBACAEAIAQAgBACAheKLiNhHJ1/kVS811KpNfUn8fpzaf0KvFKBIHP94X171zVVq9Tqn3LuUH0dMexhi07XvJY3KOizyLI2T3FaR7jVyhHUnssvCLfcJ8B56/x5roeGj8jZT8k/n0WBXZWAgBACAEAIAsgPnvj/hJ9BUEtBMDyTG4DRt/0Z6EcuoVbdV0v7Ha8XnRvhpv5kVm5ta5t0WhsuoxW9lq9n+AvrKkAA9kxzXSutpobhnibLbRBzl9iu5fMhRV/M/B9AK0OBBACAEA0AIBIBoAQAgEgPKqpxIwtdsVpvpjbBwkZ1zcJKSKTiOHmFxBsR1BH03C4zLwp0S+qOhx8lWr7hh2CvqNR7rPxH8hzW7D46y/v4QyM2FPb3LpRUrYmBjdh8+9dbRTGqCjE5+2x2Scme63GsEAIAQAgBACA18RLOyf2oBZY5g4AgjpYryWtdzZUpOaUfJ844lVxmpfJGyMRkkxxC5aBsA4defmqqbXVtH0HGrn6KjKT39TpPs+4vsY6aZkTO0F4zGMtjfZ7e/qpVN35Wc9ynGvTti29ednTVMObBACAEAIAQAgBANACASAjceruxj0+J2g/Mqt5LK9Crt5ZKxKPVnr2KpPU52ttuRqdBe+y5W29zST8l3XSot/Q28GqnQSgGxY4hrgDexOzlY8dfOmzpfhkbLrjbDfui5LqyjBACAEAIAQAgBAVH2pSFuHnUtaZYmyFu/ZueA75Fab/wAJZcUk8hfX2/qcLqbBxaLWubEdNVWM72vuSUcT5onTR6OpWsJtzYXkZvLRZpNra9iJdKNVihLxPsd44SxkVtLHKNyLPHRw3/erKqfVHZw2bjPHucP9iQrK2OEXke1o7zv4dV5ZdCtbk9EKU4x8lar+Oom6RMdIepOQfmfkq23loR7QWyLPMivBBVXGtQ74cjPAX+qgz5S6XjsR5Zc34I2biCpdvM/yNvoo0sy9+ZGp32P3Nc4pMf00n7bv3rH17G/J56st+T2bicxa/wC1f7rgG++7QG56rveDgp4/zLZCy7pqfZmMeNVDdppP2ifqrl4tT/KaFlWr8xvU/FtUz74d/eAK1SwKn7aN0eQuj77Jij49I0liB72H8ios+M/hZMr5Z/nRZMN4jgn0a8A/hdoVAsxbK/KLGrNqs8Miq54q6prAbsbv4DV3roFyeR/9eWo+yOhp/YUOfuyIqHAkkbXJHhdUVzTm9FnUn0rY8PBdIxo+89voCD+SkYcZO6MfqYZPSoOX0OgruUcyCAEAIAQAgBACAjeI8N/2qkmh/GxwHc63un1ssZx6o6N+Na6rYz+jPmlkJyuNrFhAcDoRcka+DhbzCqWj6FC5dS+5a/Z1iUcVV2c1uzna6J99spaSb+gWyiai/m8Ffzsd0KxPTj3JTB2Ow6eY007nRv8AdaC212jYuvu4bA6KBbndDaqOL5LnP0mCgo917hUTukcXPcXOPMm6rZzlN7kznZScntnisTwwdIsoQlN6ijxm0KcZLh93fgym/qSrR8Hl9HX0mPqQ9ma8gsAepIHiNxbdVyos6unp7mSfuekTyGOBFi517c9F9H4SmdWOlNaZAyZKU+xgrkjiQAh6C81sbJXCuIJKcnZ2YWdf4rePmq3J42mxNpab9yyxuSuq0m9pexvwyiW2U6EgE9PEL5zncLfiWfN3j9TvMDlacmHb8X0LBw9EJKlzx8MY08ToB6ArbxdasyHYvC8DNk4UqD8sti6YpgQAgBACAEAIAQAgOOe0fg+WKpM9O3PFO452jTI91r3P4XWvfkbqBkxUPn9jo8HlK40dNr04+CJoMObTizTmf95/5N6Bc/fe5v7HMcpy9ubLT7RXhG20qOUoyvAIr0G5QYeDI/MQLQ54783Hf0XW/D+PHq9TWzVk+NGk42XcFYepz5Q45rG9ib2NuhWChBvslsyblruedlnow2JD0EAkAIDArEyM4Jiw3abfn3FarKo2RcZLaNldkq5dUX3Oj8E4vHJH2YGR41Iv8Xeufs46OKv2a7HR4/IyyXqx9y0rQTQQAgBANACASAEAIDn/ABpjBeQxp93W1vQu89h/que5DJ630rwVmTb1PSKhZVJGBoXh4zIoYiKAyMlwAdQNuRF97FT8LkbsR7rZ5OKmtSAuBZltzvm0zeF7bK2n8T5Ml2SRqVEEYtI2yi3ofVQKeZy4WdXUbPTi1po3gWupQcvvMkLS78QIvqu/wcl5EVZ9V4IFsFDsaCsTSYvNgvG9HsVtkZVYq2PldVWXysKH0pbZ03FfDV2bH1G9RMoeMQG5TCwj8WVpP5fVVL5mxy3o6N/BtXRpT7kngczKx+RhAcdgdNemuyusblK7o+O6OR5TgMjBkm+6fuKaMtcQdwrApEz0o53RPDmmxBWMoKS0zOE3GW0dcwLEhUwh432cO9c5kUuqejqcW9XQ2SC0EkEAIBoAQCQAgNDG6kRxHXLm93Ne1gdz6XUfJs6IGq6XTE5ZiNU2SRzhteze5o0C5S2fVJsp3Lualx1WvZjsY7l4NiQCKAV0AroBEr2Pk9Xk3qX+pu/53/qvpPC/uIf0IOT5f9TSur0iGTH2N9NOuqxlHa0ZRlp7ILE6Rpe27iyMk/dzFh306gnrsuU5TBdcvU32Z9N+GuZV1fodPzJf7lecqY7MsHCuEPc8zZg0R2IAOry6+3cOaueIxnOzr9jifizko10/o+u7/wCCekfmJJXWaPmhjdAW32f12WV0Z2cPmFWcjVuHV9C14y3pn0/U6GqQ6EEAIAQAgBACAr3F1H27Q3OWBjXSGwabnQNBv/iVTyXda+nczjiq/Sf1KX/J/wCuf2GfuXOet9ib+oKf4mZCk/W/8GfuXnrfY9/w/T/EzUlo8hD8wc24zNsAWg89NwtkHGXcq8/hnQuuL2jHF6TsZS0EEaEW6FZ2w6JaKSS0yNN3ODQCSTYAcysFHZnXVKcumJYaWB0Tcruzvz+ya4juu7dPXUO2jpsfgk4blI9hIekf+TGvf0v7G79Qw/iE6YgbR/5DF6sv7D9RR/iK5/LTqaGUhsbmtny2dGHfE0OuL7chZdVh8g40R7eDyv4XhOenLz3NP+fZ/sYv8pn71I/Wkv8AzJH+D6/4jCXjbMCOxjF+YiaCPDVZR5aaezB/B1bWuor1fiJl5W8SouXn2ZP4vBecVwdHH7cO7fuaKgl0b+G4q6HS2YdL2I8DYqXi5lmPLcSq5Ph6M+HTZ5+pPjjBlgDE3QWv2TST4nOLqxXMy9zmpfBkfCkL+djP7MD/ALI/+izXNP6Gt/Bf86NrCuK2iePI0A5x+jDdL7XznfZeT5f1F0tHi+EXT8/X4O6tdcXGxWkhta7DQAgGgEgBAYukA3IHivUmzFyS8sr+Oz27fnaOP0JcqbkE31L7Fjh63F/cqsUwft6LmZRaL9DesPJkjVlaMjy46tcGhn4iRe5PTuUuupRi5Pyc3zPJNfsof3ImR5JuVi3s5RvZlFW5LaXtcjkWk72WW9rRMwsp0WKWtlkkc18McmuZ9yb9OSwuilFP3O4xbXNvXg1lFJpi/ZZR8gp2M/1SY9az6RNXTY/7hEmj96v9P/ZU1mWIIAQCQAgBDwEB64W1z54wwXIcD5A3uvXJQW2Veflwprcpvsdtk4olZGwZA0BoHebAC9yo1vJWey0j5zdmtybijwbxu9u4J8x+5a4cnZ7muOXItWBcQR1Q00d0VtjZkbez8k2q5TJpTjcJAVyvxoOzWfkjboXD4pD0b0Hep1eM+3bbKnIzNtqL0ii4nigdISwG3VxuT6q5qq6Y9ylts6ntGxh1cyxa4ZQ7S7dPUc1oy8CF0e6N2LnTpl2Z4TMMT7dNj1C+e8pxrxZfys+g8XySyo9/xIkWuuAVQ+GXJp4lRGV2dpAcfiB2NuYI2K3+qpeSh5Dh/XfVB9zxpKPL/SQ5+lpg0fRZwlWvJUR4W9PuhfyWHOu6zW/gYS7yLisJWxXgnY3AtS3YyTc69uQAsB0Cjyk5eTpoQUFpGCxMwt1WUXp9zx+CjcVsmhDonM+xdMZWygXDiWhtieR02K6PHmnWool4kq2+pvvrWiEp8MlleGRtzktDvdIIAOxcdgtk5xgtyZKnfCK2TmL8OFkeaOB4IF3FszZh3m2UFYRyKp/hZFpzG5amytBml+S2lj2MUPAQCQCfsURjPwXL2eUrGfav5n5DYKFk2r1FF+EfO/iHKcrlX7IsuN4l279BYbAKDfd6kuxzUpdTIyelc0XINlr6Wh0tGOH1boJA9vXVbarHGW0ba5tM7HhVWJoWPHMfNdZRZ6lakW8JdUdmpxTVmKkkcN7ZR/i0U3GgpWJM05c3CptHJpagu0voF0sIo5STZv0GByTML2i4C12ZEYPTNldE5raNUMLDY7hSIvaI01pklXzB8cZ+8LgrnObx1LHm37d0dFwl/TkQ179j3pfgHgvmc/J9GR6rA9EUPRLw9BAJACAYdbz37/FZRnKPg8cUzFjQ0WaA0dGgNHyXsrJS8sKKHeyxTae0e62VaWjjbPUMcAGywOkb0bIzXTxuujwbfUh8xu65pR6fZ/8ABSVvLUEAIBOQxkuxaeG6i9O0c2kgqqzYftNnzL4golDJbfuTEM2VwPRRF2eyiXZlhxriFs0LWBtiN1MuyVOCikSLLlKOirSKLFGmJ1zg+Eso4s25GbyOoXV4UXGlbLilagj04pozNSSMbq61wOpbrb5Kxx59FiZhlQ662jj7Culg+xyk46ZN4Zj74GFrditduNGx7ZsqyJVrSIt82Z9zzW+PbsR5bl3PemaXvA5LnfiTLjVjOPu+x0Pw7iysyFL2XcnLW2XzLZ9GBeHoivAJD0EAkAnmyHpG4hjLIBcguI3A2F9rnkpNGLOzv7GcanPsjGh4mjqT8LWH8LeXfZScjBn+KJi8aVS15N+sqYmD+la7S+nJRXjT3pdzCrql5Wih47imeQlu1i0eBtc/IK5xKnXDTLKinS2yCUolAgEgFuhrlLXdnXeEeAc9DncckshD2dA0A2aR0N/ots8NW1/c4jnLo5NnSvYhMSoZKZ+SVpaeV9j3tPNUduPKt6kjlJ1OL0zXzrUq2YKDLNw1wnJUOD5mlkQ1sRYv7gOQ71Z4mBKT3LwTKcd+WdOa0AWGgG3cugS12LAa9BSOJ+Cy9xlp7Am5dGdBfq0/krHGzej5ZFVlYHV80ShzROZo4Efn4K3VmyldaRLYLwzPUkODckZ17R2gI7huVFuzIw7e5KpwZ2LfsTmOx0lNAGRuzStNyW65jzzHkqLP4+3Pj1ta14L3C5CnAagnvfki6WqzAclwV+PKqbiztarY2xUomzdaDYCASHoIBIDzn2XsfJ6VHHDfD2nmaua/flDQPkF1VMUqFo3Yv+Ya/l/7ZUwbIWhm+dx3c4+JJQ8UUjzQyBAIlDzZiXIa5S15LnwZwHLWsMxAawEZc9wJDzA7u9bHROcPlOb5fkGoOut9y+PxSrom/askyj7zftG/x5hQ1PKoepeDieq+D7hV8Ry1TCwBgbb3iRa9xzuTlstd2fO1dKMbMlyWiuUkppZNQLlov1bcXHgVCrm4SNEJNM7BTOJY0nctBPjZddW9xRcrweqzPQQHhWxl0b2jctcB4kELKD1JMwsW4tHGWv7R7WudlG1zc5b8yuni9R2jkZLvpkhU52QOgzPZI3WwPuyN5EDY6eqhygpP1ETYWNLoZYeFODo3wskmeZcwDg2xaPB3Mn0US/Nmvkj2J2PgQfzy7k9i3DMcrAIwI3NFm5RYHuIH1VBm4ayPm9zoMXJdHZeCkVUUlO/JK0tPI8iOoPNcvkYc63pov6cmFi7HoyS6gtNEkzXgBDwEPTyqNlnDyeop2MH/AHdH/wBVUfULq4fuUbsb/MP/AEoqqxLUV0PDLKeiDZiV4eNiAuvdGiy6MFtl94A4GjneJax7WtBu2C9nP73nkO4anuWyiVU35OWzObjP5Kn/AHO4RRhrQ1oAAFgBoAByAVmikbbe2QPFuNsgiLN3vBAA5A7kqt5DLjXDoXlkXIuUFr3Oevr4wzK1pFj7ouLE83v6naw2C5/qTWkis3seB4c+tqA3Ui+aR3QX1v3lSMXHlbM3U1OcjsIFl1SWkWw16AQCQHMOMuHnU8jpWC8TySbfcJ3B7rq5w8pNdL8lDnYbT6o+CCFe4x9m6zm/dvqW/wB08lO+Tq6iu1PWiZ4V4pdSvySkuhd5mM9R1HUKDl4qn80fJYYeW6/ln4LniXF9PELtd2htoG7eqg14dk/PYsLc+uHjuVCsxWpxR3ZxM90G5A2b0LnHb+NFKsxMauGrO5Chl5Vs91vRNHguRsbcsoc8D3gW2BP6p/ePRcll8TCcm6u32OuxuSnGKVnciqnD54fjjdbqBceoVJdx9tflFtXmVT8M8I609x9CoupI3OMWbMeIN5xsPqFmrEvMUa3S34kx1FZG9pHZNaTs4OOnes/Vh7QR5GmxS31nOm48yNhglpmzBkspBdI5ti52ug8F0FU9QSaLH9GbfXGbXY8ZMdh+7RQt8S931WbkvobY0zXmxmhPizjs2Ng/VaB9Vjs2pJeXsVDQT1TrQxySn9RpIHidh5r1Qb8Gu3KrqXzPRdME9k9VLYzvZA3pbtH28AQB6rfHGb8lPkc3BdoLZ0nBOBqOlYWtiD3EWdJJ7zj58vKykehDWmihycu3I/G+30NOv4Ksc1NJk/4b/eafA8vMFVt3FLe63oqJ4afeL0Q01fVUZyvaW6aFjrt9NR8gq+Vt+O+nZGcranrZXK+tdM8vebkm5UZ7nLql5MNOT3IsfDfBz5255vs2GxaLe+4eewVpi4Dkty7ImVUb7sv+GYZHTMyRNDRz6k9SeauKqo1rUUS4xUVpG4tpkCASAEAnNBFjqOhQNbKvj3BcUwzRARSC9rD3XX5EcvJSqsqUX37ohXYcZrcezOb1VK6N5ZILFpsVcVyUltFJbFwemWXg/hiGou6V5OU/0Q93zJ3I8LKNmX2Vdor+5Jwseu7vJ/2Oj0lKyJobG0MaNg0WCqJScntl7GEYrUUeyxMgQGrPh0UnxxtcepaL+q0zorn+JGyNs4+GaMnDVMf0dvAkfmo8uOx3+U3LNuX5jyPClP0d+2Vh+q6PoZ/p9/1Imb2Y4e9xcY33cSTaWQanU81KWPBLRsXK5KWuozh9meHN/Qk/3pHu+pWXoQ+h4+UyX+YlaPhGih+CmiB6lgd9brJVxXhGieZfP8UmTLGBosAABsBoAsyO235MkPAQGL9ljP8ACzx+Dir8RdIHk9bXPMjUn6Ljp78vyyll9yycG8LOkcyeW3Z/E1p1LzyuOQVvg4Tepy8E2il/iZ0hXhOBACAEAIBIAQAgOYe0SDLVg8nsadO7Q/RW+A9w0UfIx1PZ5z4XU0QEjbvjsHCRl9BbQuG7d/8AVSIZNVvyT8kWeLbV+0gT+C8ag2Ew/wAY/MKLfx35qyXj8pr5bV/cuMEzXtDmkOB2IVXKLi9MuYTU1uJ6LwyEgBANACAEAIAQAgESjBXncUNDw0sNnAFhzDUHbTl6qolyiUtOPZkL9MjvWjmtJQGSaOAbudlJ6Zjdx8h9FT1wdtiiRIR656O0xRhjQ1osAAAOgGgC62KSWkW6WjNZHoIAQAgBAJACAEBzv2nOvNCOYjcT5uFvoVb8bHcWyk5WWpRRdsDjLaaEHcRsv6BVtz3Y39y0x46qSZWeN8BgZC6dg7N4I+HQOuQNQpeHkWdajvsQs7Fr6HP3PX2bEmCQnYyWA8Gi5Hr8l7yLTmv6HnFxag/6lwVcWoIBIBoAQAgBACAEAIChY/Sf7O5zCB2cl3Rm3wm/vNHquYzanjza12fgp8iv0pfZkDwnUZK5hduXFv7Wi8wZKNqM8d6mjra6gtQQAgBACAEAkA0AkBy/jaTta8tvoAxnhfU/VX2BFxp39Tm+SmpXa+h0PDsRjmFozsNttFTW0zh+Iu8fJrtWoMqntOrbMiiH3i57vBtgPUu+Sm8dDcnIhcpZpKBI8MVEVLRxh7wHOGcjc+9rsO6y1X1zttfSjPHyKaKl1PuTFDjEUxs068gea0WY84LckSKM2q56izfWklggGgBACAEAIAQAgNPFcOZURlj9jsRu09QtF9Ebo9MjXZWprTOZY7w1NRjtCQ5ocAHtuCOhI5KgyMKyldRX2USrWy/8K4yKuAE/G33Xjv6+ausLIV1f3ROos64k0phuBACAEAkAIBoDxq5xHG552a0n0WUI9UkkYWT6IuRx2WpM07pHbucXG38dF1FUFCCijj75ucnJl64FgPvvOwGQd5Ni4+Vmj1VVyU1tRLbh6mk5FP4vqzLWy32YcjR0Df8AW6l4UFGpEbOm5WvZgyo+zFiBytzNuZ9VNjFdRVzTaLFwLQufKZT8DNv1n6j5An1Vdyd0VHoXktuIx5OXW/CL8qM6QaAEAIAQAgBACAEBUuJsZkilyNJbYAtAtZw1uSe6yoeRy7a59MXorsq6cZaRF/ziMsTo5dQ9pB29TpooK5K2UemfcjrLm1qRAcNYuaOYOOrT7sg6jr4jdMTJdNnV7HtFvRLZ15rgQCNjsurT2tlwNegEAIBoBIBoCL4mYXUcwbvkPy1PyW7HaVibI+VFyqkkckw+CSWVjIhd52ty7yeQHVdBdbGEds5qmlzl0o7HhVCKeFkbdco1PU8z5lc5ZY7JOTOopqVcFFEfjHC0FU7O4Fr+bmGxPjyK21ZVlfZGq7Drte2alJwPTMN3Z5O5ztPQWW2efdJa3o0w42mL2+5Y4IWsaGtAa0aAAWA8FDbbe2ToxUVpGa8MgQDQAgBACAEAIAQEVxBgrauOxOV7fgfa9r8iOYKiZeJHIjp+TTdSrFplNkwOrhBa2FsgILSWuBDge42sqR8ffX2itkH9GnHwjUw/gqplcBIOybzLiCbdwHNZ0cZbJ/N2Mq8WW+50+GMNaGjYAAeAFl0UVpaLFLRkvT0EAIBoBIBoBIDWpMOihJMcbWF25a0C6zlOUvLMI1xj3SNpYGYkAIAQDQCQDQAgBACAEAIAQAgBACASAEAIAQH/2Q=="/>
          <p:cNvSpPr>
            <a:spLocks noChangeAspect="1" noChangeArrowheads="1"/>
          </p:cNvSpPr>
          <p:nvPr/>
        </p:nvSpPr>
        <p:spPr bwMode="auto">
          <a:xfrm>
            <a:off x="307975" y="-990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06" name="Picture 10" descr="http://gabearnold.com/wp-content/uploads/2010/10/win-win-3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encrypted-tbn0.gstatic.com/images?q=tbn:ANd9GcStpGXtSjlE0_AXQy5xkTu-Ula6G2wIVxbMdkMHp3toy4bNk-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73807"/>
            <a:ext cx="3049040" cy="26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farmlandgrab.org/wp-content/uploads/2009/04/winw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141512"/>
            <a:ext cx="2733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220973" y="5482263"/>
            <a:ext cx="5647563" cy="1259632"/>
            <a:chOff x="220973" y="5482263"/>
            <a:chExt cx="5647563" cy="1259632"/>
          </a:xfrm>
        </p:grpSpPr>
        <p:pic>
          <p:nvPicPr>
            <p:cNvPr id="4110" name="Picture 14" descr="http://rlv.zcache.com/i_love_win_win_sticker-p217764768817743927qjcl_4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904" y="5482263"/>
              <a:ext cx="1259632" cy="12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220973" y="5534649"/>
              <a:ext cx="46784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Köszönöm, megtisztelő figyelmüket!</a:t>
              </a:r>
              <a:endParaRPr lang="hu-HU" sz="2400" dirty="0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08" y="-59443"/>
            <a:ext cx="5373705" cy="374904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7" y="3729608"/>
            <a:ext cx="4385643" cy="30603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501007"/>
            <a:ext cx="4757427" cy="331908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31640" y="2407573"/>
            <a:ext cx="5797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Future is no longer as it used to be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en-US" sz="2200" dirty="0" smtClean="0"/>
              <a:t>(Aurelio </a:t>
            </a:r>
            <a:r>
              <a:rPr lang="en-US" sz="2200" dirty="0" err="1" smtClean="0"/>
              <a:t>Peccei</a:t>
            </a:r>
            <a:r>
              <a:rPr lang="en-US" sz="2200" dirty="0" smtClean="0"/>
              <a:t> President the Club of Rome 1981)</a:t>
            </a:r>
            <a:endParaRPr lang="en-US" sz="2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3861048"/>
            <a:ext cx="74890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Higher Education is a private –not a public good,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en-US" sz="2200" dirty="0" smtClean="0"/>
              <a:t>whose problems are amenable to market solutions.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en-US" sz="2200" dirty="0" smtClean="0"/>
              <a:t>That is,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</a:t>
            </a:r>
            <a:r>
              <a:rPr lang="en-US" sz="2200" dirty="0" smtClean="0"/>
              <a:t>it is in limited supply,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</a:t>
            </a:r>
            <a:r>
              <a:rPr lang="en-US" sz="2200" dirty="0" smtClean="0"/>
              <a:t>not demanded by all,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</a:t>
            </a:r>
            <a:r>
              <a:rPr lang="en-US" sz="2200" dirty="0" smtClean="0"/>
              <a:t>and is available for a price.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en-US" sz="2200" dirty="0" smtClean="0"/>
              <a:t>The goal is to make higher education completely self-financing.</a:t>
            </a:r>
            <a:endParaRPr lang="en-US" sz="2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71006" y="821903"/>
            <a:ext cx="340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Aggasztó jelek a Világban</a:t>
            </a:r>
            <a:endParaRPr lang="hu-HU" sz="2400" b="1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476672"/>
            <a:ext cx="7272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Elvész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én</a:t>
            </a:r>
            <a:r>
              <a:rPr lang="en-US" b="1" dirty="0"/>
              <a:t> </a:t>
            </a:r>
            <a:r>
              <a:rPr lang="en-US" b="1" dirty="0" err="1"/>
              <a:t>népem</a:t>
            </a:r>
            <a:r>
              <a:rPr lang="en-US" b="1" dirty="0"/>
              <a:t>, </a:t>
            </a:r>
            <a:r>
              <a:rPr lang="en-US" b="1" dirty="0" err="1"/>
              <a:t>mivelhogy</a:t>
            </a:r>
            <a:r>
              <a:rPr lang="en-US" b="1" dirty="0"/>
              <a:t> </a:t>
            </a:r>
            <a:r>
              <a:rPr lang="en-US" b="1" dirty="0" err="1"/>
              <a:t>tudomány</a:t>
            </a:r>
            <a:r>
              <a:rPr lang="en-US" b="1" dirty="0"/>
              <a:t> </a:t>
            </a:r>
            <a:r>
              <a:rPr lang="en-US" b="1" dirty="0" err="1"/>
              <a:t>nélkül</a:t>
            </a:r>
            <a:r>
              <a:rPr lang="en-US" b="1" dirty="0"/>
              <a:t> </a:t>
            </a:r>
            <a:r>
              <a:rPr lang="en-US" b="1" dirty="0" err="1"/>
              <a:t>való</a:t>
            </a:r>
            <a:r>
              <a:rPr lang="en-US" b="1" dirty="0"/>
              <a:t>. </a:t>
            </a:r>
            <a:r>
              <a:rPr lang="en-US" b="1" dirty="0" err="1"/>
              <a:t>Mivelhogy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megvetetted</a:t>
            </a:r>
            <a:r>
              <a:rPr lang="en-US" b="1" dirty="0"/>
              <a:t> a </a:t>
            </a:r>
            <a:r>
              <a:rPr lang="en-US" b="1" dirty="0" err="1"/>
              <a:t>tudományt</a:t>
            </a:r>
            <a:r>
              <a:rPr lang="en-US" b="1" dirty="0"/>
              <a:t>, </a:t>
            </a:r>
            <a:r>
              <a:rPr lang="en-US" b="1" dirty="0" err="1"/>
              <a:t>én</a:t>
            </a:r>
            <a:r>
              <a:rPr lang="en-US" b="1" dirty="0"/>
              <a:t> is </a:t>
            </a:r>
            <a:r>
              <a:rPr lang="en-US" b="1" dirty="0" err="1"/>
              <a:t>megvetlek</a:t>
            </a:r>
            <a:r>
              <a:rPr lang="en-US" b="1" dirty="0"/>
              <a:t> </a:t>
            </a:r>
            <a:r>
              <a:rPr lang="en-US" b="1" dirty="0" err="1"/>
              <a:t>téged</a:t>
            </a:r>
            <a:r>
              <a:rPr lang="en-US" b="1" dirty="0"/>
              <a:t>, </a:t>
            </a:r>
            <a:r>
              <a:rPr lang="en-US" b="1" dirty="0" err="1"/>
              <a:t>hogy</a:t>
            </a:r>
            <a:r>
              <a:rPr lang="en-US" b="1" dirty="0"/>
              <a:t> </a:t>
            </a:r>
            <a:r>
              <a:rPr lang="en-US" b="1" dirty="0" err="1"/>
              <a:t>papom</a:t>
            </a:r>
            <a:r>
              <a:rPr lang="en-US" b="1" dirty="0"/>
              <a:t> ne </a:t>
            </a:r>
            <a:r>
              <a:rPr lang="en-US" b="1" dirty="0" err="1" smtClean="0"/>
              <a:t>légy</a:t>
            </a:r>
            <a:r>
              <a:rPr lang="en-US" b="1" dirty="0" smtClean="0"/>
              <a:t>.</a:t>
            </a:r>
            <a:endParaRPr lang="hu-HU" b="1" dirty="0" smtClean="0"/>
          </a:p>
          <a:p>
            <a:r>
              <a:rPr lang="en-US" b="1" dirty="0" smtClean="0"/>
              <a:t>És </a:t>
            </a:r>
            <a:r>
              <a:rPr lang="en-US" b="1" dirty="0" err="1"/>
              <a:t>mivelhogy</a:t>
            </a:r>
            <a:r>
              <a:rPr lang="en-US" b="1" dirty="0"/>
              <a:t> </a:t>
            </a:r>
            <a:r>
              <a:rPr lang="en-US" b="1" dirty="0" err="1"/>
              <a:t>elfeledkeztél</a:t>
            </a:r>
            <a:r>
              <a:rPr lang="en-US" b="1" dirty="0"/>
              <a:t> </a:t>
            </a:r>
            <a:r>
              <a:rPr lang="en-US" b="1" dirty="0" err="1"/>
              <a:t>Istened</a:t>
            </a:r>
            <a:r>
              <a:rPr lang="en-US" b="1" dirty="0"/>
              <a:t> </a:t>
            </a:r>
            <a:r>
              <a:rPr lang="en-US" b="1" dirty="0" err="1"/>
              <a:t>törvényéről</a:t>
            </a:r>
            <a:r>
              <a:rPr lang="en-US" b="1" dirty="0"/>
              <a:t>, </a:t>
            </a:r>
            <a:r>
              <a:rPr lang="en-US" b="1" dirty="0" err="1"/>
              <a:t>elfeledkezem</a:t>
            </a:r>
            <a:r>
              <a:rPr lang="en-US" b="1" dirty="0"/>
              <a:t> </a:t>
            </a:r>
            <a:r>
              <a:rPr lang="en-US" b="1" dirty="0" err="1"/>
              <a:t>én</a:t>
            </a:r>
            <a:r>
              <a:rPr lang="en-US" b="1" dirty="0"/>
              <a:t> is a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fiaidról</a:t>
            </a:r>
            <a:r>
              <a:rPr lang="en-US" b="1" dirty="0"/>
              <a:t>” </a:t>
            </a:r>
            <a:endParaRPr lang="hu-HU" b="1" dirty="0" smtClean="0"/>
          </a:p>
          <a:p>
            <a:endParaRPr lang="hu-HU" b="1" i="1" dirty="0"/>
          </a:p>
          <a:p>
            <a:r>
              <a:rPr lang="en-US" i="1" dirty="0" err="1" smtClean="0"/>
              <a:t>Hóseás</a:t>
            </a:r>
            <a:r>
              <a:rPr lang="en-US" i="1" dirty="0" smtClean="0"/>
              <a:t> </a:t>
            </a:r>
            <a:r>
              <a:rPr lang="en-US" i="1" dirty="0" err="1"/>
              <a:t>próféta</a:t>
            </a:r>
            <a:r>
              <a:rPr lang="en-US" i="1" dirty="0"/>
              <a:t> </a:t>
            </a:r>
            <a:r>
              <a:rPr lang="en-US" i="1" dirty="0" err="1"/>
              <a:t>könyve</a:t>
            </a:r>
            <a:r>
              <a:rPr lang="en-US" i="1" dirty="0"/>
              <a:t> 4. </a:t>
            </a:r>
            <a:r>
              <a:rPr lang="en-US" i="1" dirty="0" err="1"/>
              <a:t>rész</a:t>
            </a:r>
            <a:r>
              <a:rPr lang="en-US" i="1" dirty="0"/>
              <a:t> (</a:t>
            </a:r>
            <a:r>
              <a:rPr lang="en-US" dirty="0"/>
              <a:t>a </a:t>
            </a:r>
            <a:r>
              <a:rPr lang="en-US" dirty="0" err="1"/>
              <a:t>Kr.e</a:t>
            </a:r>
            <a:r>
              <a:rPr lang="en-US" dirty="0"/>
              <a:t>. 8. </a:t>
            </a:r>
            <a:r>
              <a:rPr lang="en-US" dirty="0" err="1"/>
              <a:t>században</a:t>
            </a:r>
            <a:r>
              <a:rPr lang="en-US" dirty="0"/>
              <a:t> </a:t>
            </a:r>
            <a:r>
              <a:rPr lang="en-US" dirty="0" err="1"/>
              <a:t>prófétált</a:t>
            </a:r>
            <a:r>
              <a:rPr lang="en-US" dirty="0"/>
              <a:t>, </a:t>
            </a:r>
            <a:r>
              <a:rPr lang="en-US" dirty="0" err="1"/>
              <a:t>Hóseásnak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tragikus</a:t>
            </a:r>
            <a:r>
              <a:rPr lang="en-US" dirty="0"/>
              <a:t> </a:t>
            </a:r>
            <a:r>
              <a:rPr lang="en-US" dirty="0" err="1"/>
              <a:t>családi</a:t>
            </a:r>
            <a:r>
              <a:rPr lang="en-US" dirty="0"/>
              <a:t> </a:t>
            </a:r>
            <a:r>
              <a:rPr lang="en-US" dirty="0" err="1"/>
              <a:t>élete</a:t>
            </a:r>
            <a:r>
              <a:rPr lang="en-US" dirty="0"/>
              <a:t> volt. </a:t>
            </a:r>
            <a:r>
              <a:rPr lang="en-US" dirty="0" err="1"/>
              <a:t>Isten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mondta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vegyen</a:t>
            </a:r>
            <a:r>
              <a:rPr lang="en-US" dirty="0"/>
              <a:t> </a:t>
            </a:r>
            <a:r>
              <a:rPr lang="en-US" dirty="0" err="1"/>
              <a:t>feleségül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olyan</a:t>
            </a:r>
            <a:r>
              <a:rPr lang="en-US" dirty="0"/>
              <a:t> </a:t>
            </a:r>
            <a:r>
              <a:rPr lang="en-US" dirty="0" err="1"/>
              <a:t>nőt</a:t>
            </a:r>
            <a:r>
              <a:rPr lang="en-US" dirty="0"/>
              <a:t>, </a:t>
            </a:r>
            <a:r>
              <a:rPr lang="en-US" dirty="0" err="1"/>
              <a:t>aki</a:t>
            </a:r>
            <a:r>
              <a:rPr lang="en-US" dirty="0"/>
              <a:t> </a:t>
            </a:r>
            <a:r>
              <a:rPr lang="en-US" dirty="0" err="1"/>
              <a:t>hűtlen</a:t>
            </a:r>
            <a:r>
              <a:rPr lang="en-US" dirty="0"/>
              <a:t> </a:t>
            </a:r>
            <a:r>
              <a:rPr lang="en-US" dirty="0" err="1"/>
              <a:t>hozzá</a:t>
            </a:r>
            <a:r>
              <a:rPr lang="en-US" dirty="0"/>
              <a:t>. </a:t>
            </a:r>
            <a:r>
              <a:rPr lang="en-US" dirty="0" err="1"/>
              <a:t>Hóseás</a:t>
            </a:r>
            <a:r>
              <a:rPr lang="en-US" dirty="0"/>
              <a:t> </a:t>
            </a:r>
            <a:r>
              <a:rPr lang="en-US" dirty="0" err="1"/>
              <a:t>szerette</a:t>
            </a:r>
            <a:r>
              <a:rPr lang="en-US" dirty="0"/>
              <a:t> </a:t>
            </a:r>
            <a:r>
              <a:rPr lang="en-US" dirty="0" err="1"/>
              <a:t>Gómert</a:t>
            </a:r>
            <a:r>
              <a:rPr lang="en-US" dirty="0"/>
              <a:t>, a </a:t>
            </a:r>
            <a:r>
              <a:rPr lang="en-US" dirty="0" err="1"/>
              <a:t>feleségét</a:t>
            </a:r>
            <a:r>
              <a:rPr lang="en-US" dirty="0"/>
              <a:t>, </a:t>
            </a:r>
            <a:r>
              <a:rPr lang="en-US" dirty="0" err="1"/>
              <a:t>három</a:t>
            </a:r>
            <a:r>
              <a:rPr lang="en-US" dirty="0"/>
              <a:t> </a:t>
            </a:r>
            <a:r>
              <a:rPr lang="en-US" dirty="0" err="1"/>
              <a:t>gyermekük</a:t>
            </a:r>
            <a:r>
              <a:rPr lang="en-US" dirty="0"/>
              <a:t> </a:t>
            </a:r>
            <a:r>
              <a:rPr lang="en-US" dirty="0" err="1"/>
              <a:t>lett</a:t>
            </a:r>
            <a:r>
              <a:rPr lang="en-US" dirty="0"/>
              <a:t>, </a:t>
            </a:r>
            <a:r>
              <a:rPr lang="en-US" dirty="0" err="1"/>
              <a:t>akiknek</a:t>
            </a:r>
            <a:r>
              <a:rPr lang="en-US" dirty="0"/>
              <a:t> </a:t>
            </a:r>
            <a:r>
              <a:rPr lang="en-US" dirty="0" err="1"/>
              <a:t>nevei</a:t>
            </a:r>
            <a:r>
              <a:rPr lang="en-US" dirty="0"/>
              <a:t> </a:t>
            </a:r>
            <a:r>
              <a:rPr lang="en-US" dirty="0" err="1"/>
              <a:t>egy-egy</a:t>
            </a:r>
            <a:r>
              <a:rPr lang="en-US" dirty="0"/>
              <a:t> </a:t>
            </a:r>
            <a:r>
              <a:rPr lang="en-US" dirty="0" err="1"/>
              <a:t>üzenetet</a:t>
            </a:r>
            <a:r>
              <a:rPr lang="en-US" dirty="0"/>
              <a:t> </a:t>
            </a:r>
            <a:r>
              <a:rPr lang="en-US" dirty="0" err="1"/>
              <a:t>közvetítettek</a:t>
            </a:r>
            <a:r>
              <a:rPr lang="en-US" dirty="0"/>
              <a:t> </a:t>
            </a:r>
            <a:r>
              <a:rPr lang="en-US" dirty="0" err="1"/>
              <a:t>Izrael</a:t>
            </a:r>
            <a:r>
              <a:rPr lang="en-US" dirty="0"/>
              <a:t> </a:t>
            </a:r>
            <a:r>
              <a:rPr lang="en-US" dirty="0" err="1"/>
              <a:t>felé</a:t>
            </a:r>
            <a:r>
              <a:rPr lang="en-US" dirty="0"/>
              <a:t>.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viszont</a:t>
            </a:r>
            <a:r>
              <a:rPr lang="en-US" dirty="0"/>
              <a:t> </a:t>
            </a:r>
            <a:r>
              <a:rPr lang="en-US" dirty="0" err="1"/>
              <a:t>Gómer</a:t>
            </a:r>
            <a:r>
              <a:rPr lang="en-US" dirty="0"/>
              <a:t> </a:t>
            </a:r>
            <a:r>
              <a:rPr lang="en-US" dirty="0" err="1"/>
              <a:t>elhagyta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prostituált</a:t>
            </a:r>
            <a:r>
              <a:rPr lang="en-US" dirty="0"/>
              <a:t> </a:t>
            </a:r>
            <a:r>
              <a:rPr lang="en-US" dirty="0" err="1"/>
              <a:t>lett</a:t>
            </a:r>
            <a:r>
              <a:rPr lang="en-US" dirty="0"/>
              <a:t>. </a:t>
            </a:r>
            <a:r>
              <a:rPr lang="en-US" dirty="0" err="1"/>
              <a:t>Hóseás</a:t>
            </a:r>
            <a:r>
              <a:rPr lang="en-US" dirty="0"/>
              <a:t> </a:t>
            </a:r>
            <a:r>
              <a:rPr lang="en-US" dirty="0" err="1"/>
              <a:t>továbbra</a:t>
            </a:r>
            <a:r>
              <a:rPr lang="en-US" dirty="0"/>
              <a:t> is </a:t>
            </a:r>
            <a:r>
              <a:rPr lang="en-US" dirty="0" err="1"/>
              <a:t>szerette</a:t>
            </a:r>
            <a:r>
              <a:rPr lang="en-US" dirty="0"/>
              <a:t> </a:t>
            </a:r>
            <a:r>
              <a:rPr lang="en-US" dirty="0" err="1"/>
              <a:t>őt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végül</a:t>
            </a:r>
            <a:r>
              <a:rPr lang="en-US" dirty="0"/>
              <a:t>, </a:t>
            </a:r>
            <a:r>
              <a:rPr lang="en-US" dirty="0" err="1"/>
              <a:t>bár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asszony</a:t>
            </a:r>
            <a:r>
              <a:rPr lang="en-US" dirty="0"/>
              <a:t> </a:t>
            </a:r>
            <a:r>
              <a:rPr lang="en-US" dirty="0" err="1"/>
              <a:t>szinte</a:t>
            </a:r>
            <a:r>
              <a:rPr lang="en-US" dirty="0"/>
              <a:t> a </a:t>
            </a:r>
            <a:r>
              <a:rPr lang="en-US" dirty="0" err="1"/>
              <a:t>szeretők</a:t>
            </a:r>
            <a:r>
              <a:rPr lang="en-US" dirty="0"/>
              <a:t> </a:t>
            </a:r>
            <a:r>
              <a:rPr lang="en-US" dirty="0" err="1"/>
              <a:t>rabszolgájává</a:t>
            </a:r>
            <a:r>
              <a:rPr lang="en-US" dirty="0"/>
              <a:t> </a:t>
            </a:r>
            <a:r>
              <a:rPr lang="en-US" dirty="0" err="1"/>
              <a:t>vált</a:t>
            </a:r>
            <a:r>
              <a:rPr lang="en-US" dirty="0"/>
              <a:t>, </a:t>
            </a:r>
            <a:r>
              <a:rPr lang="en-US" dirty="0" err="1"/>
              <a:t>visszavásárolta</a:t>
            </a:r>
            <a:r>
              <a:rPr lang="en-US" dirty="0"/>
              <a:t> </a:t>
            </a:r>
            <a:r>
              <a:rPr lang="en-US" dirty="0" err="1"/>
              <a:t>őt</a:t>
            </a:r>
            <a:r>
              <a:rPr lang="en-US" dirty="0"/>
              <a:t>. </a:t>
            </a:r>
            <a:r>
              <a:rPr lang="en-US" dirty="0" err="1"/>
              <a:t>Helyreállította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státuszát</a:t>
            </a:r>
            <a:r>
              <a:rPr lang="en-US" dirty="0"/>
              <a:t> a </a:t>
            </a:r>
            <a:r>
              <a:rPr lang="en-US" dirty="0" err="1"/>
              <a:t>családban</a:t>
            </a:r>
            <a:r>
              <a:rPr lang="en-US" dirty="0"/>
              <a:t>, </a:t>
            </a:r>
            <a:r>
              <a:rPr lang="en-US" dirty="0" err="1"/>
              <a:t>bár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ideig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élt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házban</a:t>
            </a:r>
            <a:r>
              <a:rPr lang="en-US" dirty="0"/>
              <a:t> </a:t>
            </a:r>
            <a:r>
              <a:rPr lang="en-US" dirty="0" err="1"/>
              <a:t>tartotta</a:t>
            </a:r>
            <a:r>
              <a:rPr lang="en-US" dirty="0"/>
              <a:t>.</a:t>
            </a:r>
            <a:endParaRPr lang="hu-HU" dirty="0"/>
          </a:p>
          <a:p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17728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271377" y="1306061"/>
            <a:ext cx="8461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A </a:t>
            </a:r>
            <a:r>
              <a:rPr lang="hu-HU" sz="2200" b="1" dirty="0" smtClean="0"/>
              <a:t>versengés</a:t>
            </a:r>
            <a:r>
              <a:rPr lang="hu-HU" sz="2200" dirty="0" smtClean="0"/>
              <a:t> </a:t>
            </a:r>
            <a:r>
              <a:rPr lang="hu-HU" sz="2200" dirty="0"/>
              <a:t>és </a:t>
            </a:r>
            <a:r>
              <a:rPr lang="hu-HU" sz="2200" b="1" dirty="0" smtClean="0"/>
              <a:t>együttműködés</a:t>
            </a:r>
            <a:r>
              <a:rPr lang="hu-HU" sz="2200" dirty="0" smtClean="0"/>
              <a:t> nem egyetlen </a:t>
            </a:r>
            <a:r>
              <a:rPr lang="hu-HU" sz="2200" dirty="0"/>
              <a:t>skála két </a:t>
            </a:r>
            <a:r>
              <a:rPr lang="hu-HU" sz="2200" dirty="0" smtClean="0"/>
              <a:t>végpontja</a:t>
            </a:r>
            <a:br>
              <a:rPr lang="hu-HU" sz="2200" dirty="0" smtClean="0"/>
            </a:br>
            <a:r>
              <a:rPr lang="hu-HU" sz="2200" dirty="0" smtClean="0"/>
              <a:t> - </a:t>
            </a:r>
            <a:r>
              <a:rPr lang="hu-HU" sz="2200" b="1" dirty="0" smtClean="0"/>
              <a:t>nem </a:t>
            </a:r>
            <a:r>
              <a:rPr lang="hu-HU" sz="2200" b="1" dirty="0" err="1" smtClean="0"/>
              <a:t>dichotóm</a:t>
            </a:r>
            <a:r>
              <a:rPr lang="hu-HU" sz="2200" dirty="0" smtClean="0"/>
              <a:t> -, </a:t>
            </a:r>
            <a:r>
              <a:rPr lang="hu-HU" sz="2200" dirty="0"/>
              <a:t>hanem két független </a:t>
            </a:r>
            <a:r>
              <a:rPr lang="hu-HU" sz="2200" dirty="0" smtClean="0"/>
              <a:t>(és </a:t>
            </a:r>
            <a:r>
              <a:rPr lang="hu-HU" sz="2200" dirty="0" err="1" smtClean="0"/>
              <a:t>orthogonális</a:t>
            </a:r>
            <a:r>
              <a:rPr lang="hu-HU" sz="2200" dirty="0" smtClean="0"/>
              <a:t>) tengely:</a:t>
            </a:r>
            <a:br>
              <a:rPr lang="hu-HU" sz="2200" dirty="0" smtClean="0"/>
            </a:br>
            <a:r>
              <a:rPr lang="hu-HU" sz="2200" dirty="0" smtClean="0"/>
              <a:t>Elvben tehát legalább </a:t>
            </a:r>
            <a:r>
              <a:rPr lang="hu-HU" sz="2200" b="1" dirty="0" smtClean="0"/>
              <a:t>négy</a:t>
            </a:r>
            <a:r>
              <a:rPr lang="hu-HU" sz="2200" dirty="0" smtClean="0"/>
              <a:t> érdekes együttállás fogalmazható meg:</a:t>
            </a:r>
            <a:endParaRPr lang="hu-HU" sz="2200" dirty="0"/>
          </a:p>
        </p:txBody>
      </p:sp>
      <p:grpSp>
        <p:nvGrpSpPr>
          <p:cNvPr id="79" name="Csoportba foglalás 78"/>
          <p:cNvGrpSpPr/>
          <p:nvPr/>
        </p:nvGrpSpPr>
        <p:grpSpPr>
          <a:xfrm>
            <a:off x="169092" y="2999234"/>
            <a:ext cx="5771060" cy="3284357"/>
            <a:chOff x="675576" y="3342134"/>
            <a:chExt cx="5771060" cy="3284357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675576" y="3789040"/>
              <a:ext cx="3752408" cy="2650409"/>
            </a:xfrm>
            <a:prstGeom prst="line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675576" y="6265479"/>
              <a:ext cx="4616504" cy="0"/>
            </a:xfrm>
            <a:prstGeom prst="line">
              <a:avLst/>
            </a:pr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églalap 24"/>
            <p:cNvSpPr/>
            <p:nvPr/>
          </p:nvSpPr>
          <p:spPr>
            <a:xfrm>
              <a:off x="5317224" y="6257159"/>
              <a:ext cx="1129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2060"/>
                  </a:solidFill>
                </a:rPr>
                <a:t>versengés</a:t>
              </a:r>
            </a:p>
          </p:txBody>
        </p:sp>
        <p:sp>
          <p:nvSpPr>
            <p:cNvPr id="26" name="Téglalap 25"/>
            <p:cNvSpPr/>
            <p:nvPr/>
          </p:nvSpPr>
          <p:spPr>
            <a:xfrm>
              <a:off x="2864080" y="3342134"/>
              <a:ext cx="1667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b="1" dirty="0">
                  <a:solidFill>
                    <a:srgbClr val="002060"/>
                  </a:solidFill>
                </a:rPr>
                <a:t>együttműködés</a:t>
              </a:r>
            </a:p>
          </p:txBody>
        </p:sp>
      </p:grpSp>
      <p:grpSp>
        <p:nvGrpSpPr>
          <p:cNvPr id="80" name="Csoportba foglalás 79"/>
          <p:cNvGrpSpPr/>
          <p:nvPr/>
        </p:nvGrpSpPr>
        <p:grpSpPr>
          <a:xfrm>
            <a:off x="515720" y="6026183"/>
            <a:ext cx="3474579" cy="390836"/>
            <a:chOff x="991970" y="6369083"/>
            <a:chExt cx="3474579" cy="390836"/>
          </a:xfrm>
        </p:grpSpPr>
        <p:sp>
          <p:nvSpPr>
            <p:cNvPr id="32" name="Téglalap 31"/>
            <p:cNvSpPr/>
            <p:nvPr/>
          </p:nvSpPr>
          <p:spPr>
            <a:xfrm>
              <a:off x="991970" y="6369083"/>
              <a:ext cx="9080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i="1" dirty="0" smtClean="0"/>
                <a:t>kevéssé</a:t>
              </a:r>
              <a:endParaRPr lang="hu-HU" i="1" dirty="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3641195" y="6390587"/>
              <a:ext cx="825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i="1" dirty="0" smtClean="0"/>
                <a:t>erősen</a:t>
              </a:r>
              <a:endParaRPr lang="hu-HU" i="1" dirty="0"/>
            </a:p>
          </p:txBody>
        </p:sp>
      </p:grpSp>
      <p:grpSp>
        <p:nvGrpSpPr>
          <p:cNvPr id="81" name="Csoportba foglalás 80"/>
          <p:cNvGrpSpPr/>
          <p:nvPr/>
        </p:nvGrpSpPr>
        <p:grpSpPr>
          <a:xfrm>
            <a:off x="466979" y="3691075"/>
            <a:ext cx="2862697" cy="1815268"/>
            <a:chOff x="943229" y="4033975"/>
            <a:chExt cx="2862697" cy="1815268"/>
          </a:xfrm>
        </p:grpSpPr>
        <p:sp>
          <p:nvSpPr>
            <p:cNvPr id="70" name="Téglalap 69"/>
            <p:cNvSpPr/>
            <p:nvPr/>
          </p:nvSpPr>
          <p:spPr>
            <a:xfrm rot="19510670">
              <a:off x="943229" y="5479911"/>
              <a:ext cx="9080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i="1" dirty="0" smtClean="0"/>
                <a:t>kevéssé</a:t>
              </a:r>
              <a:endParaRPr lang="hu-HU" i="1" dirty="0"/>
            </a:p>
          </p:txBody>
        </p:sp>
        <p:sp>
          <p:nvSpPr>
            <p:cNvPr id="71" name="Téglalap 70"/>
            <p:cNvSpPr/>
            <p:nvPr/>
          </p:nvSpPr>
          <p:spPr>
            <a:xfrm rot="19642685">
              <a:off x="2980572" y="4033975"/>
              <a:ext cx="825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i="1" dirty="0" smtClean="0"/>
                <a:t>erősen</a:t>
              </a:r>
              <a:endParaRPr lang="hu-HU" i="1" dirty="0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3111110" y="5265313"/>
            <a:ext cx="2053744" cy="643122"/>
            <a:chOff x="3587360" y="5608213"/>
            <a:chExt cx="2053744" cy="643122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3587360" y="5608213"/>
              <a:ext cx="2053744" cy="643122"/>
              <a:chOff x="4762370" y="4167353"/>
              <a:chExt cx="2283985" cy="767637"/>
            </a:xfrm>
          </p:grpSpPr>
          <p:cxnSp>
            <p:nvCxnSpPr>
              <p:cNvPr id="52" name="Egyenes összekötő 51"/>
              <p:cNvCxnSpPr/>
              <p:nvPr/>
            </p:nvCxnSpPr>
            <p:spPr>
              <a:xfrm flipV="1">
                <a:off x="5954376" y="4180412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>
              <a:xfrm>
                <a:off x="5851759" y="4174668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>
              <a:xfrm flipV="1">
                <a:off x="4774410" y="4167353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/>
              <p:cNvCxnSpPr/>
              <p:nvPr/>
            </p:nvCxnSpPr>
            <p:spPr>
              <a:xfrm>
                <a:off x="4762370" y="4925277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églalap 71"/>
            <p:cNvSpPr/>
            <p:nvPr/>
          </p:nvSpPr>
          <p:spPr>
            <a:xfrm>
              <a:off x="4191535" y="5664577"/>
              <a:ext cx="857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C00000"/>
                  </a:solidFill>
                </a:rPr>
                <a:t>v</a:t>
              </a:r>
              <a:r>
                <a:rPr lang="hu-HU" sz="1400" b="1" dirty="0" smtClean="0">
                  <a:solidFill>
                    <a:srgbClr val="C00000"/>
                  </a:solidFill>
                </a:rPr>
                <a:t>ersengő</a:t>
              </a:r>
              <a:br>
                <a:rPr lang="hu-HU" sz="1400" b="1" dirty="0" smtClean="0">
                  <a:solidFill>
                    <a:srgbClr val="C00000"/>
                  </a:solidFill>
                </a:rPr>
              </a:br>
              <a:r>
                <a:rPr lang="hu-HU" sz="1400" b="1" dirty="0" smtClean="0">
                  <a:solidFill>
                    <a:srgbClr val="C00000"/>
                  </a:solidFill>
                </a:rPr>
                <a:t>típus</a:t>
              </a:r>
              <a:endParaRPr lang="hu-H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6" name="Csoportba foglalás 75"/>
          <p:cNvGrpSpPr/>
          <p:nvPr/>
        </p:nvGrpSpPr>
        <p:grpSpPr>
          <a:xfrm>
            <a:off x="2574024" y="3711059"/>
            <a:ext cx="2053744" cy="738664"/>
            <a:chOff x="3050274" y="4053959"/>
            <a:chExt cx="2053744" cy="738664"/>
          </a:xfrm>
        </p:grpSpPr>
        <p:grpSp>
          <p:nvGrpSpPr>
            <p:cNvPr id="45" name="Csoportba foglalás 44"/>
            <p:cNvGrpSpPr/>
            <p:nvPr/>
          </p:nvGrpSpPr>
          <p:grpSpPr>
            <a:xfrm>
              <a:off x="3050274" y="4088405"/>
              <a:ext cx="2053744" cy="643122"/>
              <a:chOff x="4762370" y="4167353"/>
              <a:chExt cx="2283985" cy="767637"/>
            </a:xfrm>
          </p:grpSpPr>
          <p:cxnSp>
            <p:nvCxnSpPr>
              <p:cNvPr id="46" name="Egyenes összekötő 45"/>
              <p:cNvCxnSpPr/>
              <p:nvPr/>
            </p:nvCxnSpPr>
            <p:spPr>
              <a:xfrm flipV="1">
                <a:off x="5954376" y="4180412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>
              <a:xfrm>
                <a:off x="5851759" y="4174668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>
              <a:xfrm flipV="1">
                <a:off x="4774410" y="4167353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4762370" y="4925277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églalap 72"/>
            <p:cNvSpPr/>
            <p:nvPr/>
          </p:nvSpPr>
          <p:spPr>
            <a:xfrm>
              <a:off x="3731035" y="4053959"/>
              <a:ext cx="79675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C00000"/>
                  </a:solidFill>
                </a:rPr>
                <a:t>e</a:t>
              </a:r>
              <a:r>
                <a:rPr lang="hu-HU" sz="1400" b="1" dirty="0" smtClean="0">
                  <a:solidFill>
                    <a:srgbClr val="C00000"/>
                  </a:solidFill>
                </a:rPr>
                <a:t>gyütt-</a:t>
              </a:r>
              <a:br>
                <a:rPr lang="hu-HU" sz="1400" b="1" dirty="0" smtClean="0">
                  <a:solidFill>
                    <a:srgbClr val="C00000"/>
                  </a:solidFill>
                </a:rPr>
              </a:br>
              <a:r>
                <a:rPr lang="hu-HU" sz="1400" b="1" dirty="0" smtClean="0">
                  <a:solidFill>
                    <a:srgbClr val="C00000"/>
                  </a:solidFill>
                </a:rPr>
                <a:t>működő</a:t>
              </a:r>
              <a:br>
                <a:rPr lang="hu-HU" sz="1400" b="1" dirty="0" smtClean="0">
                  <a:solidFill>
                    <a:srgbClr val="C00000"/>
                  </a:solidFill>
                </a:rPr>
              </a:br>
              <a:r>
                <a:rPr lang="hu-HU" sz="1400" b="1" dirty="0" smtClean="0">
                  <a:solidFill>
                    <a:srgbClr val="C00000"/>
                  </a:solidFill>
                </a:rPr>
                <a:t> </a:t>
              </a:r>
              <a:r>
                <a:rPr lang="hu-HU" sz="1400" b="1" dirty="0">
                  <a:solidFill>
                    <a:srgbClr val="C00000"/>
                  </a:solidFill>
                </a:rPr>
                <a:t>típus </a:t>
              </a:r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454214" y="5271441"/>
            <a:ext cx="2053744" cy="643122"/>
            <a:chOff x="930464" y="5614341"/>
            <a:chExt cx="2053744" cy="643122"/>
          </a:xfrm>
        </p:grpSpPr>
        <p:grpSp>
          <p:nvGrpSpPr>
            <p:cNvPr id="64" name="Csoportba foglalás 63"/>
            <p:cNvGrpSpPr/>
            <p:nvPr/>
          </p:nvGrpSpPr>
          <p:grpSpPr>
            <a:xfrm>
              <a:off x="930464" y="5614341"/>
              <a:ext cx="2053744" cy="643122"/>
              <a:chOff x="4762370" y="4167353"/>
              <a:chExt cx="2283985" cy="767637"/>
            </a:xfrm>
          </p:grpSpPr>
          <p:cxnSp>
            <p:nvCxnSpPr>
              <p:cNvPr id="65" name="Egyenes összekötő 64"/>
              <p:cNvCxnSpPr/>
              <p:nvPr/>
            </p:nvCxnSpPr>
            <p:spPr>
              <a:xfrm flipV="1">
                <a:off x="5954376" y="4180412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gyenes összekötő 65"/>
              <p:cNvCxnSpPr/>
              <p:nvPr/>
            </p:nvCxnSpPr>
            <p:spPr>
              <a:xfrm>
                <a:off x="5851759" y="4174668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gyenes összekötő 66"/>
              <p:cNvCxnSpPr/>
              <p:nvPr/>
            </p:nvCxnSpPr>
            <p:spPr>
              <a:xfrm flipV="1">
                <a:off x="4774410" y="4167353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gyenes összekötő 67"/>
              <p:cNvCxnSpPr/>
              <p:nvPr/>
            </p:nvCxnSpPr>
            <p:spPr>
              <a:xfrm>
                <a:off x="4762370" y="4925277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églalap 73"/>
            <p:cNvSpPr/>
            <p:nvPr/>
          </p:nvSpPr>
          <p:spPr>
            <a:xfrm>
              <a:off x="1475772" y="5630822"/>
              <a:ext cx="1226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C00000"/>
                  </a:solidFill>
                </a:rPr>
                <a:t>individualista </a:t>
              </a:r>
              <a:r>
                <a:rPr lang="hu-HU" sz="1400" b="1" dirty="0" smtClean="0">
                  <a:solidFill>
                    <a:srgbClr val="C00000"/>
                  </a:solidFill>
                </a:rPr>
                <a:t/>
              </a:r>
              <a:br>
                <a:rPr lang="hu-HU" sz="1400" b="1" dirty="0" smtClean="0">
                  <a:solidFill>
                    <a:srgbClr val="C00000"/>
                  </a:solidFill>
                </a:rPr>
              </a:br>
              <a:r>
                <a:rPr lang="hu-HU" sz="1400" b="1" dirty="0" smtClean="0">
                  <a:solidFill>
                    <a:srgbClr val="C00000"/>
                  </a:solidFill>
                </a:rPr>
                <a:t>típus </a:t>
              </a:r>
              <a:endParaRPr lang="hu-H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Csoportba foglalás 81"/>
          <p:cNvGrpSpPr/>
          <p:nvPr/>
        </p:nvGrpSpPr>
        <p:grpSpPr>
          <a:xfrm>
            <a:off x="5283310" y="3618726"/>
            <a:ext cx="2053744" cy="923330"/>
            <a:chOff x="5759560" y="3961626"/>
            <a:chExt cx="2053744" cy="923330"/>
          </a:xfrm>
        </p:grpSpPr>
        <p:grpSp>
          <p:nvGrpSpPr>
            <p:cNvPr id="56" name="Csoportba foglalás 55"/>
            <p:cNvGrpSpPr/>
            <p:nvPr/>
          </p:nvGrpSpPr>
          <p:grpSpPr>
            <a:xfrm>
              <a:off x="5759560" y="4087217"/>
              <a:ext cx="2053744" cy="643122"/>
              <a:chOff x="4762370" y="4167353"/>
              <a:chExt cx="2283985" cy="767637"/>
            </a:xfrm>
          </p:grpSpPr>
          <p:cxnSp>
            <p:nvCxnSpPr>
              <p:cNvPr id="57" name="Egyenes összekötő 56"/>
              <p:cNvCxnSpPr/>
              <p:nvPr/>
            </p:nvCxnSpPr>
            <p:spPr>
              <a:xfrm flipV="1">
                <a:off x="5954376" y="4180412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/>
              <p:cNvCxnSpPr/>
              <p:nvPr/>
            </p:nvCxnSpPr>
            <p:spPr>
              <a:xfrm>
                <a:off x="5851759" y="4174668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58"/>
              <p:cNvCxnSpPr/>
              <p:nvPr/>
            </p:nvCxnSpPr>
            <p:spPr>
              <a:xfrm flipV="1">
                <a:off x="4774410" y="4167353"/>
                <a:ext cx="1084664" cy="754578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gyenes összekötő 59"/>
              <p:cNvCxnSpPr/>
              <p:nvPr/>
            </p:nvCxnSpPr>
            <p:spPr>
              <a:xfrm>
                <a:off x="4762370" y="4925277"/>
                <a:ext cx="1194596" cy="0"/>
              </a:xfrm>
              <a:prstGeom prst="line">
                <a:avLst/>
              </a:prstGeom>
              <a:ln w="114300">
                <a:solidFill>
                  <a:srgbClr val="0070C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églalap 77"/>
            <p:cNvSpPr/>
            <p:nvPr/>
          </p:nvSpPr>
          <p:spPr>
            <a:xfrm>
              <a:off x="6581099" y="3961626"/>
              <a:ext cx="50526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5400" b="1" dirty="0" smtClean="0">
                  <a:solidFill>
                    <a:srgbClr val="C00000"/>
                  </a:solidFill>
                </a:rPr>
                <a:t>?</a:t>
              </a:r>
              <a:endParaRPr lang="hu-HU" sz="5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430487" y="3305868"/>
            <a:ext cx="5342163" cy="3476565"/>
            <a:chOff x="4430487" y="3305868"/>
            <a:chExt cx="5342163" cy="3476565"/>
          </a:xfrm>
        </p:grpSpPr>
        <p:sp>
          <p:nvSpPr>
            <p:cNvPr id="83" name="Téglalap 82"/>
            <p:cNvSpPr/>
            <p:nvPr/>
          </p:nvSpPr>
          <p:spPr>
            <a:xfrm>
              <a:off x="5294136" y="4741552"/>
              <a:ext cx="3883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600" dirty="0" err="1"/>
                <a:t>Corning</a:t>
              </a:r>
              <a:r>
                <a:rPr lang="hu-HU" sz="1600" dirty="0"/>
                <a:t> (1983) „</a:t>
              </a:r>
              <a:r>
                <a:rPr lang="hu-HU" sz="1600" dirty="0" err="1"/>
                <a:t>egoisztikus</a:t>
              </a:r>
              <a:r>
                <a:rPr lang="hu-HU" sz="1600" dirty="0"/>
                <a:t> együttműködés”</a:t>
              </a:r>
            </a:p>
          </p:txBody>
        </p:sp>
        <p:sp>
          <p:nvSpPr>
            <p:cNvPr id="84" name="Téglalap 83"/>
            <p:cNvSpPr/>
            <p:nvPr/>
          </p:nvSpPr>
          <p:spPr>
            <a:xfrm>
              <a:off x="4430487" y="6443879"/>
              <a:ext cx="53421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600" dirty="0" err="1"/>
                <a:t>Axelrod</a:t>
              </a:r>
              <a:r>
                <a:rPr lang="hu-HU" sz="1600" dirty="0"/>
                <a:t> &amp; Hamilton (1981) altruizmus és </a:t>
              </a:r>
              <a:r>
                <a:rPr lang="hu-HU" sz="1600" dirty="0" smtClean="0"/>
                <a:t>kooperáció</a:t>
              </a:r>
              <a:endParaRPr lang="hu-HU" sz="1600" dirty="0"/>
            </a:p>
          </p:txBody>
        </p:sp>
        <p:sp>
          <p:nvSpPr>
            <p:cNvPr id="85" name="Téglalap 84"/>
            <p:cNvSpPr/>
            <p:nvPr/>
          </p:nvSpPr>
          <p:spPr>
            <a:xfrm>
              <a:off x="7723643" y="3305868"/>
              <a:ext cx="12378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1600" dirty="0" smtClean="0"/>
                <a:t>Fülöp (2008)</a:t>
              </a:r>
              <a:endParaRPr lang="hu-HU" sz="1600" dirty="0"/>
            </a:p>
          </p:txBody>
        </p:sp>
      </p:grpSp>
      <p:sp>
        <p:nvSpPr>
          <p:cNvPr id="86" name="AutoShape 2" descr="data:image/jpeg;base64,/9j/4AAQSkZJRgABAQAAAQABAAD/2wCEAAkGBxQQEBUUExQUFBUXGBcZGBcXFxYVFxgXHRYZGBcUFh0gHCgkGBomHhcXITIhJikrLjAuFx8zODMsNygtLi0BCgoKDg0OGxAQGzQkHyQsLC0vLCwsLCwsLDQsLywsLSwvLCwsLCwsLCwsLCwsLCwsLCwsLCwsLCwsLCwsLCwsLP/AABEIAKgAqAMBEQACEQEDEQH/xAAbAAACAgMBAAAAAAAAAAAAAAAEBgAFAQMHAv/EAEcQAAECAwQECgcGBgEDBQAAAAECAwAEEQUGEiETMUFRBxYiYWNxgZGj4hQyQ4OxwcIjQlJyobIkc4KSotEzNVPhFWKz8PH/xAAbAQABBQEBAAAAAAAAAAAAAAAEAAIDBQYBB//EAEQRAAECAgUEDggFBAMBAAAAAAEAAgMRBAUSITEGQaLBExUWIlFUYXGCkaHC4eIyUlNjcoGx0RQjNGLwBzNCQyRz8bL/2gAMAwEAAhEDEQA/AKawrG9Kx8vBhw/dxVrXnFNUVtBoP4q1vpSlmnjPlHAvRa+r7avY/wAu3btf5SlKXIZzmrXid03h+eD9o/eaPis/u6PF9PyKcTum8Pzwto/eaPilu6PF9PyKcTum8Pzwto/eaPilu6PF9PyKcTum8Pzwto/eaPilu6PF9PyKcTum8Pzwto/eaPilu6PF9PyKcTum8Pzwto/eaPilu6PF9PyKcTum8Pzwto/eaPilu6PF9PyKcTum8Pzwto/eaPilu6PF9PyKcTum8Pzwto/eaPilu6PF9PyKcTum8Pzwto/eaPilu6PF9PyKcTum8Pzwto/eaPilu6PF9PyKcTum8Pzwto/eaPilu6PF9PyKcTum8Pzwto/eaPilu6PF9PyKcTum8Pzwto/eaPilu6PF9PyKcTum8Pzwto/eaPilu6PF9PyKcTum8Pzwto/eaPilu6PF9PyKcTum8Pzwtox7TR8Ut3R4vp+RTid03h+eFtGPaaPilu6PF9PyKcTem8Pzwtox7TR8Ut3R4vp+RVVu2N6Lg5ePFi+7hpSnOa64Ap1B/C2d9Oc80sJcp4VoKhr7bTZPy7Fiz/lOc58glKStriD/AJvd/XB1SGWydHWs/l1jR+n3E14YvrSwMlMMK0lJTDCtJSUwxy0lJZwQrSUkPNTTbQ5a0p6znEUSkw4fpuki6LV9JpRlBYXcwu68EPZ9qtPrUlsklIrqpXq/+7YhgU+FHcWszIysKjpVBhNiRgJEyuM5c/OjJhWBClbgT3CJ4kWwwu4AVX0aBs0ZkP1iB1lKNm3hfeeQjkcpQBonZrO3dWKGBWdJiRWsuvPAvQ6wyZq2i0WJGkZtBI32fN2qwvPa7kstARhoU1NRXbSCqxp8WA8BmcKoyaqOiU+jvfHBmHSuMswKPu7NrfZxrpWpGQoKCCqBSnxoVp+M1U5QVdBoNL2KDOUgbzNCzt5EMvKbWhXJpygQa1AOYypr54hi1q2FFMNzcM4+yOomSkalURlIhRBNwnIgjtE59QVxJvJdQFoNUnUYOhUhsRoe3ArPUuhxaLGMGKJOC34IktoeSmCOW0rKmCFbSsqYIVtKys6OOW0rK8qEPaZrhCUb8+x959EUlef6+lqW9yFxpHQ7693C9t7v64ZU2ETo613LnGj9PuJxSiLYvksKAs6OObIu2VnRxzZErKrrQtdlhQStYxEgUGZHOrcIHi02HDMnG9WtCqSmUthfCZvQMTdPkHCrENxPsiq7K53fNdZtQ/CEj9K/OM7WD7Uc/JerZLQtjq5nKSe1BWJOejzCFHIA0V1HI92vsiGjRTBih3Wjq2oQp1DfCGJExzi8dafb0rwSjh3gDvNIvabFlAcvNsnYGyVjC5DPqCVriy2OYKtiEk9pyEVVWt/NtcAWzyuj2KCIfrOA6r1sv8KPo/J8zDqzdOIOZR5GiVDf8WoK/uW1/BoO8q/cRB1XulAHzWZyrvrF3M36JJvCus07+cjuy+UU9KdajOPKvQamZYoEFv7R23q+uFPcpTJ28pPX94fDug6rY9kmGecLNZYVfaY2lNF43p5sx+WtOqkUFTqGuLbZFgQwkyGKXLIvW08QlwaNRNBtSe3Z2wDBrJr7nXFaisclKRRml8E22jHMR8s/8uTJooO2RZeys6OObIlZXhaaQ9rprhEkM5BjFCUoX59j7z6Ipa8/19LUt5kLjSOh317uF7b3f1wypsInR1ruXONH6fcTo1FlEWHaiUorApfJSgKOMYgRnmKZGh7DsMML5iSkYSxwcM19946lya3rKVKvFCsxrSr8Sd/XFFFhmG6RXr1V1gynUcRWXZiOA/zBPFx7S07GA+u1Qdafun9KdnPFnRKRaZZOZYPKerfw1J2Vo3r5nmOf7pOtMae0FJ/E9g/yCPlFfE38Y862lB/4tVtd6sO12TRl+7O0MzjAolwYv6hkr5Hth9LZKJMZ0HkvTNnoexuxZd8s32+SIty09LZrGfKKsKv6BQ/FMPjRrUBo/lyGqyrtgriMZXSmOkfAqy4OJOjTrn4lBI6kitf8v0iSg71pKrcsI1qNDheqCes+HaqzhFFJhH5PmYippm8cytMkf0jvi1BM9yWv4Jv+r9xgqiulCAWYylvrF55voufqSHZ0jYt+nYpz/wAxWnfROc616C0mBV4IxbD+jVutOWVITnJ+4oKRzpOoHsqDDnAwol2ZQ0OMytKBv/8AISdyH+XhdBtidT6Ct5JyU3VP9QoB+sWUWNOESOBefVdQXCsmQHi9rr/leuf3Qk9NONjYk4z/AE5j9aRW0cTiBegV9SNhoEQjEiz13fRdX0cW+yLymyvKk0hzXTXCEK7BkNQuQjkGsUDkoX59j7z6Ipq8/wBfS1LeZC40jod9e7he2939cNqXCJ0da7lzjR+n3E6NRZRFh2oxqAYinaiUorAjnyUoCpb3WD6UwcI+0RUo596e2nwgeNJ7Vd1HWJoVIvO8dc7Ufkuc3XtT0WZQs+oeSv8AKdZ7NfZAsJ9h01va4oP4yiOhj0sRzj74Ii57ZetBsnPlKWe4mveRChnfzUFduEGrXtHAGjs1J5v3ZemlFKA5TfLHVqUO74QRGNpqx2TlK/D0wNOD96dXauVFw4QmuQJIHOaAn/Ed0BzzL0kMaHF0rzIdU5fUrr1zZLRyTQ3jF/cawbCfZaAvL69i7LT4h4DLqSdwmJpMo/lj4mII5m6a1WSf6R3xagnK5TX8Ez1fOJoT5NAWVr++nxP5mXNbrN6SeZrtXi7qq+UDMO+BW/rY7HQIkvVlqTrwj2PpGA8kcpr1udB/0fiYljG0JrJ5LU3Yo5gOwfhzj7j6BJ6barZypc6w4nD+TNR7ikf3CI9kNiytOatArIUoYWTPnuHaD2K+4LZPEt5z8ISkdZJJ/aO+HQTIkqnyui/lw4Qzknql9+xdBUmkFNdNYYhCOwZDUTkI7B0NQOQbkHMUDkoX69j7z6Ipq8/19LUt5kLjSOh31m4iah4Hbg5vxw2pcInR1ruXONH6fcXq1LemrMcKnWjMSlRRwEaRsH7qsqKz302Z7zohLTyLGMa14uuKabuXllp4VYcCjtQeSsdaTn3QK9SWSMUxtQBFUjUUlMCOdJSgTXJOEKx/R5rGkUQ7VQ5lffHeQf6ohOK9Hyepv4ii2Heky75Zvt8kXwWy2KaWv8DZ/wAiB/uE0yQ+VMSVFazhd9F1BxkKBSRUEEEbwRQiH21g2zaQ4Yhc0Twavkn7VoCpp6xJFcjqyiNbo5VQABvDP5LpMtLBCEoGpKQnuFIfaWHiuMR7nnOSetLN67nGedS4HQ3ROGhRi2k1riG+GkzV7VNdCgwjDLLUzOc5ald2TZxYlkM1CilGGuoE5580dDlV0ukCkUl0aUgTPhSXdq5cxLTjbjmAoSTmlVfukaqc8cFy1FZ15RqTRHwmTmZYjlXQH5dK0qQoVSoEEcxyMdtLHQ3OhuD24i9cJtiz1Sz62la0Gld42K7RDV6xQ6S2kwWxW5x1cIXTeDSVwSOL8a1K7qJH7f1hzSsLlNFt0yz6oA160yOwXDWZcg3BB8NQuSfee+0rJVSpekcz+zbopVdyjqT27jBjXhqYIbnKvu/OTc6rTPo9HYHqNcrGs7FKUaHD2CvVBUEucZm4KKKGNEheVov17H3n0RWV5hD6WpbbIXGkdDvrxc18NofUdgRlv9fKHVBDMRz2jPZ1puXrwwQHH9/cV/ZlttvVQ6EprlRVChQ3GvzjQ0yrXsFpm+Hb4rzyjU1rzJ1xSzebgpQ8pTsosNqNTo1CqCf/AGEer1Goz2RQOuKuWROFLxvVa9jq0b5UoE5aYaQKANVYF1qQaiuZpVOqITDY9SiRwV9LcOagkY5IKVtKXygdgLaiO8wM6hTwd2J4Ml0O7NootiTRMPSyEJxkoSV6XVliJwpoa1FKbIAjQtjdZnNFUekxYMzCcWzuuTG0lKRRICRuAAHcIjkmOLnGbjM8q94oUk2SqLxXnlrPQlcy4EBRokUKlK30SMyBtPPD4cFzzJoSNyomOFWzFqCQ+RXaptxKR1kjKJTRIozJswrNq/VnqUEicYJJoOVTOGfh4nqrswr9LgIBBqDmCMwRvERWU6SzjhWUpLGOO2UrKrbUsKXms3Wwo0pi1KpuqI4RJG0WsKTRboTpDgzdSWL43sFgNS7aZbTtqCglReDagUkEgjRqrkoZwRR4GyzvlJC0ukPjxTFfiUlz3Dc4oDRSaEHaVulzuohNP1g9lFs50IRNU7L1r24KYilg0xEDRNHWDq9fbVOYqNmUEAAYJpstTfdvg5l5L7R4h9wUNVCjaCM6pG0853ahBMJkzLOh4sYy4AjLWt6pKWv7/wDQ+caWiVdIWovUqGkU2+zD61S3nm9K2wrb9oD18iMvlJB2J7G/FqXpH9PouyNjn4O+hbIcoy8N6mh/8h+UTZJtnFiHgA1qL+o7pMo44bfcXuN0vKkdIWs6x6izT8JzHdsgSkUGBH9Nt/DnREGlRYXom7gV41exDiC3MsJcQRnShBy2pO3nqKRQ0nJwm+C+XIfuPsVZwa3l6ber7eK5fwl2bLotBDMq2lmqUYxU8laqZKFSE0y1b9sZ9kwDMzkTfwq+aZtBXZbWlZuzpVCpNTbiGGQlbLtcNEJJLjaxyq66g66DVTOqa5kR2+znFT3he7l3hdnJITUyhtkKJKaYkgIGWJRUdprnqpSJIkINdZbepGXiZVXaHCGlxZZs5pc49tUmqWUV1KUqmfVlWhzh7aNnfcFwunc29VVn3AW+96Vaz4fWB/xjktoANeUqoGEZ5UpvMTF9lsoYkEhCzuQV47/2ZLjRy8oxMmmGoQhDYFKetgJWdWqm3MGONgPJmTJcc5owSdL3Rm7VcS61KNyjKgKEAobplyhUlSq1rXbBFtrBImZTAxzr5J8si4U/KJQWrUUFIAAaUhamNfqZuHk84RWB3RGOxb91KIThnTlI2nMIZV6QwVOt0roaKS6P+42CQQaZlBz3ViAwmk3J4BleFvsa8MvOAFh1Kz+GtFimuqTmKdUcfCLcQkJHBUt+b0zUg9LIYZadTMK0YK8Ywu4kgJJBoAcWW3kq3RyFCY8EuOCieSEJfuw337HfVNuJU8mj2FNUtNYa8hG1ZoSMR1ndHYD2iKA0XYKMrn/BjLyypd9xyXbefaUgjHiNEE+uU6siAO2Lui0cUikNhOdIGeH0QVMjOgwi9omnxN8VYaaFNRkmhISBsFKfMRe7nmBwk8y5r+vwVLts6V7b+dU1pWq4+eWctYSNQi3otChUcbwX8KAj0l8Y77DgQMFodC2kvkoGwFR7wmvwEYrK4CcE/F3V6j/TY/qR/wBffUs1RwqGwlJ7sVPiYWSIE4x+HvLn9ST+mH/Z3EVG1Xl6kJJFWUxpH20UrVaQRvFc/wBKwNTIuxQHvnKQPh2qajstxWt5Qlu7T5tC8aXMSgNMpacQBOFFcKDQ7gBXPtjzqLvIJW2AXU+F+1jLWW4EqAW6Q2nMgnF62Gm2lYAojLUQcieTcvEpcSTQ00l5tTqkNhOBx1x1CFEJx6NJVRFSNlNUEMdEeSW4KVrBnV202hpFEJS2gVNEgJHOaAQRYDbzepRfcFzG17Yet58ykmS3KoppnTXlCuVRllkaJrnSHhtnfHFRkmIbLcE6XbuXKSFC03iWPaOUWvsNKJ7AIeIL3ekZJwDG4JiJiZsFjcyRcSsRKmqRA+jsdyJ4cQqS27nyU8sLfaqsffSVIUd2Ig5wM6DGZ6N6a4NdiqLhEu0hFmuuMuPqcZUh1KnJh5wowkgqRiUaKoo6s603RFDZFa/fNuwwCie25PdlzYnZJDgIGmaFSmpAKk0VSpzoSduyK4iw+XAU0rgvBYsNWm5LkrIcQ61ycgSK0URXmO/XF4HlhbEGYgoeK20wtV+pJBoRQ7Ru5o9FBBEwsSRIyKkdXFISSHtNHIQd6ljuCP8AcYnK52+hDkdqXqX9NxdST8HfXuyh9k7+Zv4OQ3JI/mROYa13+pA3lH5391bY3C8sUhJIyyHih4LTrSFqHWG1EfCK6t/0cTm1hGVf+pZ/MyoOAxsOWmtSgCQ2tQO4kgEjvMYGmGUNbAJ/4UEiYmrMlChKkuPqdUVE4SltPKbIpniSo512c+Q1Cb6RmnymQE1LVUk74Pa0NEgiFRX3lHX7PfbZBLik0ABoSNoHWI4TIiaRBLSAhLkT8mmUSlgpRgTVxBIC0KoMZd2g7yYkY4AzOKewBzZNPOh3Lenn1lUoy0WKgJW8VtlW9aBXNGeR2wiScSnBrj6Iu5VbrE1oq6RvSihoEHRk1rhNSVZ6sWW+kMmeFSFma6a92DeFuaTlyHE5ONK9dtQ1hQ3ZjlajWJ2xPWUNi1e3qVpp04gmvKIJA3gFIUezEnvjuytnIJpYRitsSpiCtuXDsq+go0mJpwBIFSTgJSANpqBEMcGxcZLjsFW8EM4XbIYqAMGJApuSogE88UtKbKKVDmXJ23ixeb7MJT/FYKUFAlSsJoNmRMWDb4N/AmFM1pf8zn51/uMei0X+wz4R9FiY/wDddzn6oeJ1EpCSXu328LEvz6Q9+DXGCyodais+epesf07bKHH6HfW+6ktpW5hO06OnXy6RFk7F2J73fDrUmX8PZGwG/H3FiYkHGxVSFAb9Y7Tsjdw6TCiGTXLyh8CIwTcENE6iVhYDAcmEINQF4kkjWApBBI584rq2/RRObWjKvMqQxUPAWjDaboGxpY7liMBTP7a2AXTLyspVa0gVAHCzNqTzK+yFR2E98Q0HB3yUrPSVvBymUjhE10GS8qTWOBslIIpUCAIcmOe44lZWqgzhJNBJkEq3muqJlSX2HDLzCfVdSNY/A4ARVPf1HVCmpXst8jgqHg5n1Mzb7E8pfpiiMJcUVBTeZwtE5AEkqoKA5bqDhNmTgoGYlr8V02CmPDxMLhEltlEnGOuIKY9ohOBN5C4Up8Cf/SG/5jv7zFVTP7xUGZc4lZQO3pUlRIAmFLyprTyh2ZQcDKCOZMKvLQNXnCMwVq/cY9GowIgsB4B9FiIxnEdzlbJKzHHvUTlvOQ74bHpcKD6Zv4M6fCo0SL6IVjxaWNa08+uA9tWHBpRO17s5Qd+E0DIGoYx+yMdXpnsZP7tS9PyEEjSB8HfWLlYsL+DCFURhxAlNeXStCDSGVLhEl+3WnZcelR5/v7iq7av5PyK8L0qyNygXChX5VVz6oOiRHAyIWOhwmOEwVokeEKUmDhmpYsE63WlYhXnThqB/d84mg1nSIWBmOA3qGLV0KJm6rk12fZWMpfk3UTDaVfcVhVVJBwdZH/5FkK6gR4ZhRxZJEp4i/P8AL+FVxq2LCeHw75X8BVPd5g2feZxs4Ql8KKagIASvlBKADvGHnpqjIRt/A5logU9Xg/6tJfyJv4sxHQsHfJTMxVoSACpRCUpFSokAAc5OqCoj7I5VMsIcSsBSFJWk6lJIUD1Ea45DeTcV0jOFmJVxSEktbigeTvhKVjSBbCUGrYXZ8zoJoksOH7F9WQSf+w6ebYo7BnXMhFOc6Rk43ZjqRV+LpC0WklCtG+1UtL58uQrbTLI7Dnvhk7KZFZbuOIVVwb30U6XJWdUQ+1iONdBVKfWByFCKdohr5wzbYoGvnc5WtjWxaNoK0zGgkpMVwrdQXVrSkn7UA4KJIzzoBQ5mBY1gHfzc5MJJW7gWIFkIJyAcdrXYMZ1xHS/7xTMyTuDWTM7as5OqCeQV4SBiTjWSARyq+qCdtawc4hjWtKifOVyvpuz5WzxjnX0D8KBWp56azqOzZ2RpKRXzoglAbLlP2VJAqkAziGfIli0uF/PDLywCRShcXspqwJHJ/uMU4ecVbCAFY3avRPz5qmXZbayq4rSUptwDFyzlqBgqC97sAoIsNjM6Jv17H3n0RX15hD6WpbPIXGkdDvqXE9t7v645UmETo60sucaP0+4myYk230FDqEuJOtKgCP8AxFnEE1h2EjBJ9u8FDD5KpdZl1fhpjbJ5swU7N/VAT7kWyKc6o7Nuba9lvaSVwujEAUoXyXBQ+ukkZZkbxXLXED3MIk5TWgU2Xmll2jLM2g00+xMyhxKaWlSVYQQpaUBSftDlkRSsCNIY4sOBTggeE2ampn0Sak2pkYcRQ4yNIlba8KgThOIHkCqVIw56zt5RbLC5rjqT78ytbYlJucm2pObZT6M2VOuPNBQamQmgaSoV+yNakpxKzpsFYfAAde03nhzcKkvJkVJ68ZRaBkpUNl06MYXMaW20JbKiUAZH1hkKau4h0ENN16kES+QTK3OpOMYkkoUELOoBZANNeR5QyrtpHBMXFEWQ9EoVWHApj2WSq+1WVvNkMuBDqfVPrJCtdFgHMHdzwpp4BaLiqORtZqfDsnONBp4ZKZUquIbHGlUGIZVFMx+sI3XrgcHTaRfwfZbLOlXLKYcU9NadhAGBK0BCm01AAx4jioNmHOmVNUNN5uTJWW3mepeLxXcZmp+UWkco41PKSSnGwEigXvBJCc9YJERF9lpTHtBITVeVam5CY0bZcVoVpS2gGpqnCEpAB36gNkAtveJnOmPwSDdyZmJCxEs+juJW4VoSXAEKLrp5CUN8orTmokqwUCa0MEPDXxpzw1cv/qhwCOTKO2LJIlZKXXMTboqpYSS2ldM1LWQBQbEkw5rtldacZBRlJLfBnaM45pZt1KCqhKlqLixnmmg1UFaCtNmUGNc3AJpeAm6w+DWUlRVwekL/ABLFE/0oBNO0mCGAFQPiuzJnKAkAJAAGQAFABuA2QfDQjkoX69j7z6Iqa8wh9LUt1kLjSOh31Lie2939ccqTCJ0daWXONH6fcTm1FpEWGajGoBiKdqLagGIpmo1owBEU7VlllKE0QlKRmaJASKk1JoNpMQkkm9ShBWstxLSi0gOOU5KVKwJJ2YjsEEQH2XTnJShc7urdtyStBtx4pLsw1MqeWDyS4VoUEDPOgJNQItYUYEklcDCCtV0scxabyyaMEuTLSKeuSoMBwkHVyKp1ghVYfIPdcuscQVrsG33HFzEowQ2ZQTJBUkKQUoeo03tOFKAQTkcxuzY6Hfcusin0RmV7LzrrrLM9LNlwOpSXmMQBIpTE3Wg0iTlnTEOoRDORkVJaMrQ6lYSz8raAAIQtaKEtrTheaPJVmk8ps1w5jcM46XSxXQQVXPWf/wCqIAKy2wy+tKmwmqnSyvCMaiojDVJyoa7xHLdlcO/5k3MtgGtADSlaCtPw9XNAz10o5uBHqFy9LZSVJUUpKk1wqIBKa68J1itBq3QwE4KErw7BENROQbsHw1C5BuwdDUDkG7B0NQOSdfr2PvPoiqrzCH0tS3WQuNI6HfUuJ7b3f1xypMInR1pZc40fp9xObUWsRYZqLagGIp2oxqAYimavNsTxl5dx1KQooFaHIEVziviKxq+jtpFIbCcZWjKaAuze5ueJQEKbWE4iCQpNOY7e4RArSsqmi0EB5cHNJlwHq8VeORKxVbUDN2ch2mkQFFNcJOsVFDQ6xUGkTiJLBSTBQztjJDiHGsLS0IUhNE/Z4TQ4VoSU4gCKgVFM98PbHLZ8q4ZKnsy5Dcsl1aFKcfcaeQ44rCnSKc5RUoAUFFVpzGhrSsSMpZB5EyyFrau7MyTDfoSmysJQl1pwYWnSEgFxND9mveRWu2GbM1x3yV4wTHLtrdZo8jRKUCFJQ4V4a1HJWEpNabQMojMQTuT7V16ll2U3LNJaZQEISKAD4neTvjhikmZSBAEgi9HDbaVpVds3mYkzhcKioioSlNSR16v1iJ5R9DqqkUwWocpYTJ/hVvZs4H2UOgUC0hQB2V2RGq6kwTAiuhHFpkvTsEw0G5BuwfCULkG7B0NQOQbsHQ1A5J1+/Y+8+iKqu8IfS1LdZC40jod9S4ntvd/XHKkwidHWll1jR+n3E5NRaxFhWoxqAYiIajGoBiKZq02+1jk30721foK/KAIitKrfYpcI/uC55wZrpPU3trHwgdbnKRs6FPgcE4cIdpaCUKQeW7yB+X757qD+oR2dyzuT9F2elBxwZeefN/ORc3su3XmFoIdcwJIqnESkpBzFNWqOTWzpNXwIzHAsEyDfITnzruGCHWl5fNc1l77TLs0G29GULcwp5OYSVUBOe6OWitrEqGiwqNsj5zDZm/PL7qyvteh+TmA20EYSkKqpNTWprthWigqmqmj0yAYkSc5yuKZLImlvSSHVUxqbKshTOh1CFNUtLgsg0x0IeiHSXLGr3zYWlReUrCa4TQJPMQAKwprduqWhFhYGSnnzjrXWbFtNubZS62cjrGspVtSeeFNYCmUWJRIphROvhHCkXhYYo6wrehQ/tUD9QjhWqyViThRGcBB6x4Jo4PpnSSDe9OJPccv0pCVFlBC2OnP5ZFXrsEQ1QOQTsWENQuQjsHQ1A5BuwdDUDkm379j7z6Iqa7wh9LUt1kLjSOh31Lie2939cKpMInR1pZdY0fp9xOTUW0RYVqMagGIiGotqAYimats4mrLg3oWO9JiviIyiulGYf3D6rk1wnKWgzzlQ/wASflA4XpNfNBoEQ8EvqFtv7a/pM2QnNDfITTaa8o9+XZCTKhoX4aigu9J151diGvXYvoimk7VNJKvzZhUIiSmqqn/jGvcMA4gc2ZdJetbDZWm26AU/MU4fjHZZ1iWUS1WewZrfZOf0SHwcSeknkqOptKldvqj4wgJrWZR0jYqEW+sQNepF8KZ/ikfyx+4wiJIfJb9K74tQTtcxWKQYB/BTsqY6GzWXro2adElwrjkjKKecS2mmJRoK5Z01Q1ekx47YMMxHYBWV3rbds94kA09Vxs1FaHUdyhnn1wkHWFAhVhBAJ5WuF+P1BTXwgzTc3JMvtHEErI504k5hW41SmOkXLPZPwotEpkSjxRIls+eRxHWV74KJz7N9rcpKxz1BSf2p7460TTMrIUnw4vCCOq8fUp6cidixxQbsHQ1C5BuwdDULkG7B0NDuSbfv2PvPoiqrvCH0tS3WQuNI6HfUuJ7b3f1wqkwidHWll1jR+n3E4tRbRFhWoxqAYinajGoBiqdqIxZU35QIWTUofZvXCZOaUysLQaKFaHdUEfOAl7HGgsjMLHiYKvbh2Xp5oKI5DVFnr+6O/PsiSEy0VTZQ078NRC0ek+4a+z6q94U2ahhzcVpPbQp+CofGZIAqmyRjb6LD5j9QdSpZ22K2UyzXMuKCvyoIIH+Se4xGfQCuIFBlW0SOcA0S53Xaj1q/4L5XC266fvKCR1JFSe0q/wAYlgsmJqjytpM4sOCMwJPzw+naqrhNVWZR/LHxMMjNk5WWSZ/4jvi1BNtxXv4Fr+of5GJoTJtBWYyhup8T5fRc3kTop9GwJfA7A5Q/pAwud81vo/51XuPDDP8A8p7vldgTQ0rVA8NY2ODcdyueCokAm8LFVHXpoh2KNfDOj4cIXNStbYW2aprQLScswaio3gwHeLl6EBDiWYgkeA8/3TBwezujnAnY4kp7fWHwiWD6UlR5TQNkoJcP8SDq1rqelg3Y15rNanDWJmCSaUI7BsNQuQjsHQ1A5Jl+/Y+8+iKqu8IfS1Lc5DY0jod9S4ntvd/XHajwidHWll1jR+n3E4tRaxFhWoxqAYinaiAukClk1KCs6SObGlaSBatxlAlTCwofhVkrsOo/pAUShOF7VvKDlbCcA2ktsnhF46sR2pmurZnosuEn11cpfXsHZ/uCYECw2/FZuu6y/G0oub6IubzcPzQt/GscmTtQpKvkf0JhlKh/lzRWS8exTw31gRr1LmMVa9MXXruy+glWkbcNT1nM/GLmDBkwBeRVvSvxFNiRBhOQ5hckzhGNZhH5B8TANMEnjmWzyR/SO+LUEy3GX/BN9a/3GC6IycILM5TmVYv5m/Rc/tyqZt7fpFHvUSIrYolEPOvQatIiUGF8AHZJddS9UV35xdhk15AZtMjmVLeC77U2KnkODUsCvYobYhi0QROQq4qqvY9ANkb5nqnUcylj3cYlqKAxrH31ZkdQ1CFDojWX4lKsK/pVMBaTZbwDWcSrrSRPsapbSmkjuxpWlrcNYkYJJpQjsGw1A5Jl+/Y+8+iKuu8IfS1Lc5DY0jod9S4vtvd/XHajwidHWll1jR+n3E4tRbRFhWolK6QIWzUoMlnSRzY120saSFsaVpTSR3Y1y0ppYWxpWlonGkutqQr1VChhr4Ae0tOdT0alPo8VsVmLTMJa4ltBSSHF0BBKVAKqK5iopSsBbVtnMFajdnSCwtdDEyDIgkS5b54Jr0kWGxrH2ku3ksAzbiVBaU0TTMEk5kwFSaA6M4EGVy09SZQsq6A6G5hdN07iBmCsLCkfRWQ3ixZk1pTX2xPR6LsTLM5qrresxT6RswbZuAlOeHUtD132FuqcWkqUo1zJpqpqhpoENzi4ic0RDyjpsKA2BDcGholcL+tWyVgAAahkOqChCkqV0QuJJxKzpIWxptpTSR3Y0rSxpIWxpWlNJHdjStLGkhbGuWl4WaxIwSTSZpNv37H3n0RVV3hD6WpbrIbGkdDvqpsK2fRcfIx4sP3sNKV5jXXAFBp34W1vZzlnlhPkPCtBXtRbaGH+ZYsWv8ZznLlEpSVym+tPYeJ5IMNcg/4dvgqEZDnjGh51njv0HieSObbj1O3wXdxB4xoedTjv0PieSFtuPU7fBc3EHjGh51OO/Q+J5IW249Tt8Etw54xoedY47dD4nkhbcD1O3wS3DnjGh51OO3Q+J5I7twPU7fBLcOeMaHnU47dD4nkhbcD2fb4JbhzxjQ86nHbofE8kLbgez7fBLcOeMaHnU47dD4nkhbcD2fb4JbhzxjQ86nHXofE8kLbgez7fBLcOeMaHnWOOvQ+J5I7tyPZ9vgluHPGNDzqcdeh8TyQtuR7Pt8Etw54xoedTjr0PieSFtyPZ9vgubhzxjQ86nHXofE8kLbkez7fBLcOeMaHnU46dD4nkhbcj2el4JbhjxjQ86nHTofE8kLbkez0vBLcMeMaHnWOOnQ+J5I7t0PZ6XgluGPGNDzqcdOh8TyQtuh7PS8Etwx4xoedTjp0PieSFt0PZ6XgluGPGNDzqpt62vSsHIwYcX3sVa05hTVANOp34mzvZSnnnjLkHAr+oqi2rMT8y3bs/4ylKfKZzmv/Z"/>
          <p:cNvSpPr>
            <a:spLocks noChangeAspect="1" noChangeArrowheads="1"/>
          </p:cNvSpPr>
          <p:nvPr/>
        </p:nvSpPr>
        <p:spPr bwMode="auto">
          <a:xfrm>
            <a:off x="155575" y="-960438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2" name="Picture 4" descr="http://erinschreyer.com/wp-content/uploads/2011/03/win-w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15" y="3068710"/>
            <a:ext cx="1239288" cy="12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églalap 87"/>
          <p:cNvSpPr/>
          <p:nvPr/>
        </p:nvSpPr>
        <p:spPr>
          <a:xfrm>
            <a:off x="297498" y="294556"/>
            <a:ext cx="8721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Hogyan működjünk együtt, hogyan lépjünk fel közösen?</a:t>
            </a:r>
          </a:p>
          <a:p>
            <a:r>
              <a:rPr lang="hu-HU" sz="2200" dirty="0" smtClean="0"/>
              <a:t>Versengő együttműködés, avagy </a:t>
            </a:r>
            <a:r>
              <a:rPr lang="hu-HU" sz="2200" dirty="0"/>
              <a:t>együttműködő </a:t>
            </a:r>
            <a:r>
              <a:rPr lang="hu-HU" sz="2200" dirty="0" smtClean="0"/>
              <a:t>versengés.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177281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224086" y="95023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1" dirty="0" smtClean="0"/>
              <a:t>Klasszikusnak tűnő kérdés: </a:t>
            </a:r>
          </a:p>
          <a:p>
            <a:r>
              <a:rPr lang="hu-HU" sz="2200" dirty="0" smtClean="0"/>
              <a:t>kisebb vagy akár nagyobb </a:t>
            </a:r>
            <a:r>
              <a:rPr lang="hu-HU" sz="2200" dirty="0"/>
              <a:t>közösségekben </a:t>
            </a:r>
            <a:r>
              <a:rPr lang="hu-HU" sz="2200" b="1" dirty="0" smtClean="0"/>
              <a:t>mi a helyes aránya</a:t>
            </a:r>
            <a:r>
              <a:rPr lang="hu-HU" sz="2200" dirty="0" smtClean="0"/>
              <a:t> az </a:t>
            </a:r>
            <a:r>
              <a:rPr lang="hu-HU" sz="2200" dirty="0"/>
              <a:t>együttműködésnek és </a:t>
            </a:r>
            <a:r>
              <a:rPr lang="hu-HU" sz="2200" dirty="0" smtClean="0"/>
              <a:t>versenynek? </a:t>
            </a:r>
          </a:p>
        </p:txBody>
      </p:sp>
      <p:sp>
        <p:nvSpPr>
          <p:cNvPr id="4" name="Téglalap 3"/>
          <p:cNvSpPr/>
          <p:nvPr/>
        </p:nvSpPr>
        <p:spPr>
          <a:xfrm>
            <a:off x="4244752" y="2183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/>
              <a:t>Versengő együttműködés,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avagy </a:t>
            </a:r>
            <a:br>
              <a:rPr lang="hu-HU" sz="2800" b="1" dirty="0" smtClean="0"/>
            </a:br>
            <a:r>
              <a:rPr lang="hu-HU" sz="2800" b="1" dirty="0" smtClean="0"/>
              <a:t>együttműködő </a:t>
            </a:r>
            <a:r>
              <a:rPr lang="hu-HU" sz="2800" b="1" dirty="0"/>
              <a:t>versengés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357436" y="4947270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200" b="1" dirty="0" smtClean="0"/>
              <a:t>A klasszikus kockázat:</a:t>
            </a:r>
            <a:endParaRPr lang="hu-HU" sz="2200" dirty="0" smtClean="0"/>
          </a:p>
          <a:p>
            <a:r>
              <a:rPr lang="hu-HU" sz="2200" dirty="0" smtClean="0"/>
              <a:t>a rossz együttműködés, </a:t>
            </a:r>
          </a:p>
          <a:p>
            <a:r>
              <a:rPr lang="hu-HU" sz="2200" dirty="0" smtClean="0"/>
              <a:t>a parttalan versengés: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rontja és kioltja a lelkesedést, </a:t>
            </a:r>
          </a:p>
          <a:p>
            <a:pPr marL="285750" indent="-285750">
              <a:buFontTx/>
              <a:buChar char="-"/>
            </a:pPr>
            <a:r>
              <a:rPr lang="hu-HU" sz="2200" dirty="0" smtClean="0"/>
              <a:t>viszályt és ellenségeskedést szül,… </a:t>
            </a:r>
            <a:endParaRPr lang="hu-HU" sz="2200" dirty="0"/>
          </a:p>
        </p:txBody>
      </p:sp>
      <p:pic>
        <p:nvPicPr>
          <p:cNvPr id="3074" name="Picture 2" descr="http://the7habits1.weebly.com/uploads/1/4/0/9/14096113/9303018_or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64281"/>
            <a:ext cx="3733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83518" y="2755975"/>
            <a:ext cx="55076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Klasszikusnak tűnő cél:</a:t>
            </a:r>
          </a:p>
          <a:p>
            <a:r>
              <a:rPr lang="hu-HU" sz="2200" dirty="0" smtClean="0"/>
              <a:t>a helyesen megfogalmazott </a:t>
            </a:r>
            <a:r>
              <a:rPr lang="hu-HU" sz="2200" b="1" dirty="0" smtClean="0"/>
              <a:t>együttműködés</a:t>
            </a:r>
            <a:r>
              <a:rPr lang="hu-HU" sz="2200" dirty="0" smtClean="0"/>
              <a:t> </a:t>
            </a:r>
            <a:r>
              <a:rPr lang="hu-HU" sz="2200" dirty="0"/>
              <a:t>és a </a:t>
            </a:r>
            <a:r>
              <a:rPr lang="hu-HU" sz="2200" dirty="0" smtClean="0"/>
              <a:t>helyes mederben tartott </a:t>
            </a:r>
            <a:r>
              <a:rPr lang="hu-HU" sz="2200" b="1" dirty="0" smtClean="0"/>
              <a:t>versengés</a:t>
            </a:r>
            <a:r>
              <a:rPr lang="hu-HU" sz="2200" dirty="0" smtClean="0"/>
              <a:t> </a:t>
            </a:r>
            <a:r>
              <a:rPr lang="hu-HU" sz="2200" b="1" dirty="0" smtClean="0"/>
              <a:t>fokozza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- a lelkesedést, </a:t>
            </a:r>
            <a:br>
              <a:rPr lang="hu-HU" sz="2200" dirty="0" smtClean="0"/>
            </a:br>
            <a:r>
              <a:rPr lang="hu-HU" sz="2200" dirty="0" smtClean="0"/>
              <a:t>	- az eredményességet,…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2676" y="718220"/>
            <a:ext cx="8559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A </a:t>
            </a:r>
            <a:r>
              <a:rPr lang="hu-HU" sz="2200" dirty="0">
                <a:solidFill>
                  <a:srgbClr val="FF0000"/>
                </a:solidFill>
              </a:rPr>
              <a:t>kreatív</a:t>
            </a:r>
            <a:r>
              <a:rPr lang="hu-HU" sz="2200" dirty="0"/>
              <a:t> egyén legfőbb tulajdonsága </a:t>
            </a:r>
            <a:r>
              <a:rPr lang="hu-HU" sz="2200" b="1" i="1" dirty="0" smtClean="0"/>
              <a:t>komplexitása</a:t>
            </a:r>
            <a:r>
              <a:rPr lang="hu-HU" sz="2200" i="1" dirty="0" smtClean="0"/>
              <a:t/>
            </a:r>
            <a:br>
              <a:rPr lang="hu-HU" sz="2200" i="1" dirty="0" smtClean="0"/>
            </a:br>
            <a:r>
              <a:rPr lang="hu-HU" sz="2200" i="1" dirty="0" smtClean="0"/>
              <a:t>						</a:t>
            </a:r>
            <a:r>
              <a:rPr lang="hu-HU" sz="2200" dirty="0" smtClean="0"/>
              <a:t>(</a:t>
            </a:r>
            <a:r>
              <a:rPr lang="hu-HU" sz="2200" dirty="0" err="1"/>
              <a:t>Csíkszentmihályi</a:t>
            </a:r>
            <a:r>
              <a:rPr lang="hu-HU" sz="2200" dirty="0"/>
              <a:t>, 2008).</a:t>
            </a:r>
          </a:p>
        </p:txBody>
      </p:sp>
      <p:sp>
        <p:nvSpPr>
          <p:cNvPr id="3" name="Téglalap 2"/>
          <p:cNvSpPr/>
          <p:nvPr/>
        </p:nvSpPr>
        <p:spPr>
          <a:xfrm>
            <a:off x="342900" y="5438750"/>
            <a:ext cx="8801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/>
              <a:t>A </a:t>
            </a:r>
            <a:r>
              <a:rPr lang="hu-HU" sz="2200" dirty="0">
                <a:solidFill>
                  <a:srgbClr val="FF0000"/>
                </a:solidFill>
              </a:rPr>
              <a:t>kreatív</a:t>
            </a:r>
            <a:r>
              <a:rPr lang="hu-HU" sz="2200" dirty="0"/>
              <a:t> egyén fogalma </a:t>
            </a:r>
            <a:r>
              <a:rPr lang="hu-HU" sz="2200" dirty="0" smtClean="0"/>
              <a:t>hasonlít </a:t>
            </a:r>
            <a:r>
              <a:rPr lang="hu-HU" sz="2200" dirty="0"/>
              <a:t>a </a:t>
            </a:r>
            <a:r>
              <a:rPr lang="hu-HU" sz="2200" b="1" dirty="0"/>
              <a:t>magas </a:t>
            </a:r>
            <a:r>
              <a:rPr lang="hu-HU" sz="2200" b="1" dirty="0" smtClean="0"/>
              <a:t>ego-rugalmassággal </a:t>
            </a:r>
            <a:r>
              <a:rPr lang="hu-HU" sz="2200" dirty="0" smtClean="0"/>
              <a:t>rendelkező emberéhez</a:t>
            </a:r>
            <a:r>
              <a:rPr lang="hu-HU" sz="2200" dirty="0"/>
              <a:t>, aki képes az adott helyzethez igazítani </a:t>
            </a:r>
            <a:r>
              <a:rPr lang="hu-HU" sz="2200" b="1" dirty="0"/>
              <a:t>ego-kontrollja </a:t>
            </a:r>
            <a:r>
              <a:rPr lang="hu-HU" sz="2200" b="1" dirty="0" smtClean="0"/>
              <a:t>szintjét.</a:t>
            </a:r>
            <a:br>
              <a:rPr lang="hu-HU" sz="2200" b="1" dirty="0" smtClean="0"/>
            </a:b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>						          </a:t>
            </a:r>
            <a:r>
              <a:rPr lang="hu-HU" sz="2200" dirty="0" smtClean="0"/>
              <a:t>(</a:t>
            </a:r>
            <a:r>
              <a:rPr lang="hu-HU" sz="2200" dirty="0" err="1" smtClean="0"/>
              <a:t>Block</a:t>
            </a:r>
            <a:r>
              <a:rPr lang="hu-HU" sz="2200" dirty="0" smtClean="0"/>
              <a:t> </a:t>
            </a:r>
            <a:r>
              <a:rPr lang="hu-HU" sz="2200" dirty="0"/>
              <a:t>&amp; </a:t>
            </a:r>
            <a:r>
              <a:rPr lang="hu-HU" sz="2200" dirty="0" err="1"/>
              <a:t>Block</a:t>
            </a:r>
            <a:r>
              <a:rPr lang="hu-HU" sz="2200" dirty="0"/>
              <a:t>, </a:t>
            </a:r>
            <a:r>
              <a:rPr lang="hu-HU" sz="2200" dirty="0" smtClean="0"/>
              <a:t>1980)</a:t>
            </a:r>
            <a:endParaRPr lang="hu-HU" sz="2200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922834" y="1781952"/>
            <a:ext cx="7654602" cy="3338765"/>
            <a:chOff x="922834" y="1648602"/>
            <a:chExt cx="7654602" cy="333876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834" y="1648602"/>
              <a:ext cx="6404942" cy="288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églalap 3"/>
            <p:cNvSpPr/>
            <p:nvPr/>
          </p:nvSpPr>
          <p:spPr>
            <a:xfrm>
              <a:off x="5833864" y="4556480"/>
              <a:ext cx="274357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200" dirty="0" smtClean="0"/>
                <a:t>(Perczel és mts., 2007)</a:t>
              </a:r>
              <a:endParaRPr lang="hu-HU" sz="2200" dirty="0"/>
            </a:p>
          </p:txBody>
        </p:sp>
      </p:grpSp>
      <p:sp>
        <p:nvSpPr>
          <p:cNvPr id="6" name="Téglalap 5"/>
          <p:cNvSpPr/>
          <p:nvPr/>
        </p:nvSpPr>
        <p:spPr>
          <a:xfrm>
            <a:off x="539552" y="1569368"/>
            <a:ext cx="8337748" cy="396463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45534" y="-18186"/>
            <a:ext cx="8613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>
                <a:latin typeface="+mj-lt"/>
              </a:rPr>
              <a:t>Hogyan lehet kiváló kutatás Magyarországon</a:t>
            </a:r>
          </a:p>
          <a:p>
            <a:pPr algn="ctr"/>
            <a:r>
              <a:rPr lang="hu-HU" sz="2200" b="1" dirty="0" smtClean="0">
                <a:latin typeface="+mj-lt"/>
              </a:rPr>
              <a:t>az egyetem és az MTA égisze alatt</a:t>
            </a:r>
            <a:endParaRPr lang="hu-HU" sz="2200" dirty="0">
              <a:latin typeface="+mj-lt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0785" y="328464"/>
            <a:ext cx="86459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Fülöp M. és mts. (2002</a:t>
            </a:r>
            <a:r>
              <a:rPr lang="hu-HU" sz="2200" dirty="0"/>
              <a:t>, 2004, 2009) </a:t>
            </a:r>
            <a:r>
              <a:rPr lang="hu-HU" sz="2200" dirty="0" err="1" smtClean="0"/>
              <a:t>kultúrközi</a:t>
            </a:r>
            <a:r>
              <a:rPr lang="hu-HU" sz="2200" dirty="0" smtClean="0"/>
              <a:t> kutatásának központi kérdése, hogy  a különböző kultúrákban a </a:t>
            </a:r>
            <a:r>
              <a:rPr lang="hu-HU" sz="2200" dirty="0"/>
              <a:t>versengés mely aspektusai </a:t>
            </a:r>
            <a:r>
              <a:rPr lang="hu-HU" sz="2200" dirty="0" smtClean="0"/>
              <a:t>a legmeghatározóbbak?</a:t>
            </a:r>
          </a:p>
          <a:p>
            <a:endParaRPr lang="hu-HU" sz="2200" dirty="0"/>
          </a:p>
          <a:p>
            <a:pPr marL="457200" indent="-457200">
              <a:buAutoNum type="arabicParenR"/>
            </a:pPr>
            <a:r>
              <a:rPr lang="hu-HU" sz="2200" dirty="0" smtClean="0"/>
              <a:t>a </a:t>
            </a:r>
            <a:r>
              <a:rPr lang="hu-HU" sz="2200" b="1" dirty="0"/>
              <a:t>japán</a:t>
            </a:r>
            <a:r>
              <a:rPr lang="hu-HU" sz="2200" dirty="0"/>
              <a:t>oknál a </a:t>
            </a:r>
            <a:r>
              <a:rPr lang="hu-HU" sz="2200" b="1" dirty="0"/>
              <a:t>fejlődés</a:t>
            </a:r>
            <a:r>
              <a:rPr lang="hu-HU" sz="2200" dirty="0"/>
              <a:t> volt a versengés elsődleges funkciója</a:t>
            </a:r>
            <a:r>
              <a:rPr lang="hu-HU" sz="2200" dirty="0" smtClean="0"/>
              <a:t>,</a:t>
            </a:r>
            <a:br>
              <a:rPr lang="hu-HU" sz="2200" dirty="0" smtClean="0"/>
            </a:br>
            <a:endParaRPr lang="hu-HU" sz="2200" dirty="0" smtClean="0"/>
          </a:p>
          <a:p>
            <a:pPr marL="457200" indent="-457200">
              <a:buAutoNum type="arabicParenR"/>
            </a:pPr>
            <a:r>
              <a:rPr lang="hu-HU" sz="2200" dirty="0" smtClean="0"/>
              <a:t>a </a:t>
            </a:r>
            <a:r>
              <a:rPr lang="hu-HU" sz="2200" b="1" dirty="0"/>
              <a:t>kanadai</a:t>
            </a:r>
            <a:r>
              <a:rPr lang="hu-HU" sz="2200" dirty="0"/>
              <a:t>aknál a versengés elsősorban a </a:t>
            </a:r>
            <a:r>
              <a:rPr lang="hu-HU" sz="2200" b="1" dirty="0"/>
              <a:t>cél</a:t>
            </a:r>
            <a:r>
              <a:rPr lang="hu-HU" sz="2200" dirty="0"/>
              <a:t> elérésének eszközeként értékelődött, </a:t>
            </a: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200" dirty="0" smtClean="0"/>
          </a:p>
          <a:p>
            <a:pPr marL="457200" indent="-457200">
              <a:buAutoNum type="arabicParenR"/>
            </a:pPr>
            <a:r>
              <a:rPr lang="hu-HU" sz="2200" dirty="0" smtClean="0"/>
              <a:t>a </a:t>
            </a:r>
            <a:r>
              <a:rPr lang="hu-HU" sz="2200" b="1" dirty="0"/>
              <a:t>magyar</a:t>
            </a:r>
            <a:r>
              <a:rPr lang="hu-HU" sz="2200" dirty="0"/>
              <a:t>oknál a versengés funkciója leginkább a </a:t>
            </a:r>
            <a:r>
              <a:rPr lang="hu-HU" sz="2200" b="1" dirty="0"/>
              <a:t>szelekcióban</a:t>
            </a:r>
            <a:r>
              <a:rPr lang="hu-HU" sz="2200" dirty="0"/>
              <a:t> reprezentálódott.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87" y="3973384"/>
            <a:ext cx="5308873" cy="24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" y="6242698"/>
            <a:ext cx="4150888" cy="5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81" y="5269632"/>
            <a:ext cx="2719538" cy="6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http://thumbs.dreamstime.com/x/win-win-situation-15197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63973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Az evolúciós pszichológiai és </a:t>
            </a:r>
            <a:r>
              <a:rPr lang="hu-HU" sz="2200" dirty="0" err="1"/>
              <a:t>szociobiológiai</a:t>
            </a:r>
            <a:r>
              <a:rPr lang="hu-HU" sz="2200" dirty="0"/>
              <a:t> elméletek </a:t>
            </a:r>
            <a:r>
              <a:rPr lang="hu-HU" sz="2200" dirty="0" smtClean="0"/>
              <a:t>szerint </a:t>
            </a:r>
            <a:br>
              <a:rPr lang="hu-HU" sz="2200" dirty="0" smtClean="0"/>
            </a:br>
            <a:r>
              <a:rPr lang="hu-HU" sz="2200" b="1" dirty="0" smtClean="0"/>
              <a:t>a </a:t>
            </a:r>
            <a:r>
              <a:rPr lang="hu-HU" sz="2200" b="1" dirty="0"/>
              <a:t>szűkös </a:t>
            </a:r>
            <a:r>
              <a:rPr lang="hu-HU" sz="2200" b="1" dirty="0" smtClean="0"/>
              <a:t>erőforrások </a:t>
            </a:r>
            <a:r>
              <a:rPr lang="hu-HU" sz="2200" dirty="0"/>
              <a:t>rendszerint </a:t>
            </a:r>
            <a:r>
              <a:rPr lang="hu-HU" sz="2200" dirty="0" smtClean="0"/>
              <a:t>a </a:t>
            </a:r>
            <a:r>
              <a:rPr lang="hu-HU" sz="2200" b="1" dirty="0"/>
              <a:t>versengés</a:t>
            </a:r>
            <a:r>
              <a:rPr lang="hu-HU" sz="2200" dirty="0"/>
              <a:t>sel és nem az </a:t>
            </a:r>
            <a:r>
              <a:rPr lang="hu-HU" sz="2200" b="1" dirty="0"/>
              <a:t>együttműködés</a:t>
            </a:r>
            <a:r>
              <a:rPr lang="hu-HU" sz="2200" dirty="0"/>
              <a:t>sel </a:t>
            </a:r>
            <a:r>
              <a:rPr lang="hu-HU" sz="2200" dirty="0" smtClean="0"/>
              <a:t>hozhatók összefüggésbe.</a:t>
            </a:r>
          </a:p>
        </p:txBody>
      </p:sp>
      <p:sp>
        <p:nvSpPr>
          <p:cNvPr id="5" name="Téglalap 4"/>
          <p:cNvSpPr/>
          <p:nvPr/>
        </p:nvSpPr>
        <p:spPr>
          <a:xfrm>
            <a:off x="304850" y="3284984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Immateriális</a:t>
            </a:r>
            <a:r>
              <a:rPr lang="hu-HU" sz="2200" dirty="0" smtClean="0"/>
              <a:t> erőforrásokban (nem tárgyi, hanem </a:t>
            </a:r>
            <a:r>
              <a:rPr lang="hu-HU" sz="2200" dirty="0"/>
              <a:t>elsősorban tudás </a:t>
            </a:r>
            <a:r>
              <a:rPr lang="hu-HU" sz="2200" dirty="0" smtClean="0"/>
              <a:t>jellegű, szellemi típus erőforrás) a hangsúly </a:t>
            </a:r>
            <a:r>
              <a:rPr lang="hu-HU" sz="2200" dirty="0"/>
              <a:t>a </a:t>
            </a:r>
            <a:r>
              <a:rPr lang="hu-HU" sz="2200" b="1" dirty="0"/>
              <a:t>folyamatos </a:t>
            </a:r>
            <a:r>
              <a:rPr lang="hu-HU" sz="2200" b="1" dirty="0" smtClean="0"/>
              <a:t>fejlődésre </a:t>
            </a:r>
            <a:r>
              <a:rPr lang="hu-HU" sz="2200" dirty="0" smtClean="0"/>
              <a:t>kerül, lényege  </a:t>
            </a:r>
            <a:r>
              <a:rPr lang="hu-HU" sz="2200" b="1" dirty="0" smtClean="0"/>
              <a:t>nem</a:t>
            </a:r>
            <a:r>
              <a:rPr lang="hu-HU" sz="2200" dirty="0" smtClean="0"/>
              <a:t> a meglévő </a:t>
            </a:r>
            <a:r>
              <a:rPr lang="hu-HU" sz="2200" dirty="0"/>
              <a:t>erőforrások</a:t>
            </a:r>
            <a:r>
              <a:rPr lang="hu-HU" sz="2200" b="1" dirty="0"/>
              <a:t> </a:t>
            </a:r>
            <a:r>
              <a:rPr lang="hu-HU" sz="2200" b="1" dirty="0" smtClean="0"/>
              <a:t>statikus birtoklás</a:t>
            </a:r>
            <a:r>
              <a:rPr lang="hu-HU" sz="2200" dirty="0" smtClean="0"/>
              <a:t>a</a:t>
            </a:r>
            <a:r>
              <a:rPr lang="hu-HU" sz="2200" dirty="0"/>
              <a:t>, </a:t>
            </a:r>
            <a:r>
              <a:rPr lang="hu-HU" sz="2200" dirty="0" smtClean="0"/>
              <a:t>hanem újabb és újabb erőforrások gyors és </a:t>
            </a:r>
            <a:r>
              <a:rPr lang="hu-HU" sz="2200" b="1" dirty="0" smtClean="0"/>
              <a:t>hatékony feltalálás</a:t>
            </a:r>
            <a:r>
              <a:rPr lang="hu-HU" sz="2200" dirty="0" smtClean="0"/>
              <a:t>a.</a:t>
            </a:r>
            <a:endParaRPr lang="hu-HU" sz="2200" dirty="0"/>
          </a:p>
        </p:txBody>
      </p:sp>
      <p:sp>
        <p:nvSpPr>
          <p:cNvPr id="6" name="Téglalap 5"/>
          <p:cNvSpPr/>
          <p:nvPr/>
        </p:nvSpPr>
        <p:spPr>
          <a:xfrm>
            <a:off x="323528" y="1887438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FF0000"/>
                </a:solidFill>
              </a:rPr>
              <a:t>Materiális</a:t>
            </a:r>
            <a:r>
              <a:rPr lang="hu-HU" sz="2200" dirty="0" smtClean="0"/>
              <a:t> </a:t>
            </a:r>
            <a:r>
              <a:rPr lang="hu-HU" sz="2200" dirty="0"/>
              <a:t>erőforrások sokszor valóban </a:t>
            </a:r>
            <a:r>
              <a:rPr lang="hu-HU" sz="2200" b="1" dirty="0"/>
              <a:t>nullaösszegű</a:t>
            </a:r>
            <a:r>
              <a:rPr lang="hu-HU" sz="2200" dirty="0"/>
              <a:t> játékként </a:t>
            </a:r>
            <a:r>
              <a:rPr lang="hu-HU" sz="2200" dirty="0" smtClean="0"/>
              <a:t>realizálódnak. </a:t>
            </a:r>
          </a:p>
          <a:p>
            <a:r>
              <a:rPr lang="hu-HU" sz="2200" b="1" dirty="0" smtClean="0"/>
              <a:t>Zárt</a:t>
            </a:r>
            <a:r>
              <a:rPr lang="hu-HU" sz="2200" dirty="0" smtClean="0"/>
              <a:t> </a:t>
            </a:r>
            <a:r>
              <a:rPr lang="hu-HU" sz="2200" dirty="0"/>
              <a:t>versengési kereteket és </a:t>
            </a:r>
            <a:r>
              <a:rPr lang="hu-HU" sz="2200" b="1" dirty="0"/>
              <a:t>ellenséges folyamatot </a:t>
            </a:r>
            <a:r>
              <a:rPr lang="hu-HU" sz="2200" dirty="0"/>
              <a:t>indukálnak, </a:t>
            </a:r>
            <a:r>
              <a:rPr lang="hu-HU" sz="2200" dirty="0" smtClean="0"/>
              <a:t> </a:t>
            </a:r>
            <a:br>
              <a:rPr lang="hu-HU" sz="2200" dirty="0" smtClean="0"/>
            </a:br>
            <a:r>
              <a:rPr lang="hu-HU" sz="2200" dirty="0" smtClean="0"/>
              <a:t>ritkán </a:t>
            </a:r>
            <a:r>
              <a:rPr lang="hu-HU" sz="2200" dirty="0"/>
              <a:t>vezetnek </a:t>
            </a:r>
            <a:r>
              <a:rPr lang="hu-HU" sz="2200" b="1" dirty="0"/>
              <a:t>konstruktív </a:t>
            </a:r>
            <a:r>
              <a:rPr lang="hu-HU" sz="2200" b="1" dirty="0" smtClean="0"/>
              <a:t>versengéshez</a:t>
            </a:r>
            <a:r>
              <a:rPr lang="hu-HU" sz="2200" dirty="0" smtClean="0"/>
              <a:t>. </a:t>
            </a:r>
            <a:r>
              <a:rPr lang="hu-HU" sz="2200" dirty="0"/>
              <a:t>Fülöp (2004) </a:t>
            </a:r>
            <a:endParaRPr lang="hu-HU" sz="2200" dirty="0" smtClean="0"/>
          </a:p>
        </p:txBody>
      </p:sp>
      <p:sp>
        <p:nvSpPr>
          <p:cNvPr id="7" name="Téglalap 6"/>
          <p:cNvSpPr/>
          <p:nvPr/>
        </p:nvSpPr>
        <p:spPr>
          <a:xfrm>
            <a:off x="2049290" y="126103"/>
            <a:ext cx="4968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/>
              <a:t>A tudás, mint speciális erőforrás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246509" y="5298519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 smtClean="0"/>
              <a:t>Ezért a </a:t>
            </a:r>
            <a:r>
              <a:rPr lang="hu-HU" sz="2200" b="1" dirty="0"/>
              <a:t>zárt</a:t>
            </a:r>
            <a:r>
              <a:rPr lang="hu-HU" sz="2200" dirty="0"/>
              <a:t> keretű versengés </a:t>
            </a:r>
            <a:r>
              <a:rPr lang="hu-HU" sz="2200" b="1" dirty="0" smtClean="0"/>
              <a:t>nyitottá</a:t>
            </a:r>
            <a:r>
              <a:rPr lang="hu-HU" sz="2200" dirty="0" smtClean="0"/>
              <a:t> válik,</a:t>
            </a:r>
            <a:br>
              <a:rPr lang="hu-HU" sz="2200" dirty="0" smtClean="0"/>
            </a:br>
            <a:r>
              <a:rPr lang="hu-HU" sz="2200" dirty="0"/>
              <a:t>elvben mind </a:t>
            </a:r>
            <a:r>
              <a:rPr lang="hu-HU" sz="2200" dirty="0" smtClean="0"/>
              <a:t>a </a:t>
            </a:r>
            <a:r>
              <a:rPr lang="hu-HU" sz="2200" b="1" dirty="0" smtClean="0"/>
              <a:t>teljesítmény</a:t>
            </a:r>
            <a:r>
              <a:rPr lang="hu-HU" sz="2200" dirty="0" smtClean="0"/>
              <a:t>, mind a </a:t>
            </a:r>
            <a:r>
              <a:rPr lang="hu-HU" sz="2200" b="1" dirty="0" smtClean="0"/>
              <a:t>nyereség</a:t>
            </a:r>
            <a:r>
              <a:rPr lang="hu-HU" sz="2200" dirty="0" smtClean="0"/>
              <a:t> </a:t>
            </a:r>
          </a:p>
          <a:p>
            <a:r>
              <a:rPr lang="hu-HU" sz="2200" dirty="0" smtClean="0"/>
              <a:t>a végtelenségig </a:t>
            </a:r>
            <a:r>
              <a:rPr lang="hu-HU" sz="2200" b="1" dirty="0" smtClean="0"/>
              <a:t>növelhető</a:t>
            </a:r>
            <a:r>
              <a:rPr lang="hu-HU" sz="2200" dirty="0" smtClean="0"/>
              <a:t>. </a:t>
            </a:r>
            <a:endParaRPr lang="hu-HU" sz="2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9698" y="408301"/>
            <a:ext cx="784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/>
              <a:t>A kutatást (tudást) elősegítő </a:t>
            </a:r>
            <a:r>
              <a:rPr lang="hu-HU" sz="2800" b="1" dirty="0" smtClean="0"/>
              <a:t>erőforrások allokálása</a:t>
            </a: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323528" y="1340768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Pályázatok </a:t>
            </a:r>
            <a:r>
              <a:rPr lang="hu-HU" sz="2200" dirty="0" smtClean="0"/>
              <a:t>(</a:t>
            </a:r>
            <a:r>
              <a:rPr lang="hu-HU" sz="2200" dirty="0" smtClean="0">
                <a:solidFill>
                  <a:srgbClr val="FF0000"/>
                </a:solidFill>
              </a:rPr>
              <a:t>zárt/nyitott versengési keretek</a:t>
            </a:r>
            <a:r>
              <a:rPr lang="hu-HU" sz="2200" dirty="0" smtClean="0"/>
              <a:t>): </a:t>
            </a:r>
          </a:p>
          <a:p>
            <a:r>
              <a:rPr lang="hu-HU" sz="2200" dirty="0" smtClean="0"/>
              <a:t>	- Egyéni pályázatok, 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- Magasabb szervezettségi szintű pályázatok,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- Intézményi szintű pályázatok</a:t>
            </a:r>
          </a:p>
        </p:txBody>
      </p:sp>
      <p:sp>
        <p:nvSpPr>
          <p:cNvPr id="5" name="Téglalap 4"/>
          <p:cNvSpPr/>
          <p:nvPr/>
        </p:nvSpPr>
        <p:spPr>
          <a:xfrm>
            <a:off x="495772" y="4653136"/>
            <a:ext cx="655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Kutatók </a:t>
            </a:r>
            <a:r>
              <a:rPr lang="hu-HU" sz="2200" dirty="0" smtClean="0"/>
              <a:t>(inkább </a:t>
            </a:r>
            <a:r>
              <a:rPr lang="hu-HU" sz="2200" dirty="0" smtClean="0">
                <a:solidFill>
                  <a:srgbClr val="FF0000"/>
                </a:solidFill>
              </a:rPr>
              <a:t>zárt/nyitott versengési keretek</a:t>
            </a:r>
            <a:r>
              <a:rPr lang="hu-HU" sz="2200" dirty="0" smtClean="0"/>
              <a:t>): </a:t>
            </a:r>
          </a:p>
        </p:txBody>
      </p:sp>
      <p:sp>
        <p:nvSpPr>
          <p:cNvPr id="6" name="Téglalap 5"/>
          <p:cNvSpPr/>
          <p:nvPr/>
        </p:nvSpPr>
        <p:spPr>
          <a:xfrm>
            <a:off x="2553476" y="2945736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Fenntartási </a:t>
            </a:r>
            <a:r>
              <a:rPr lang="hu-HU" sz="2200" dirty="0" smtClean="0"/>
              <a:t>(</a:t>
            </a:r>
            <a:r>
              <a:rPr lang="hu-HU" sz="2200" dirty="0" smtClean="0">
                <a:solidFill>
                  <a:srgbClr val="FF0000"/>
                </a:solidFill>
              </a:rPr>
              <a:t>zárt/nyitott versengési keretek</a:t>
            </a:r>
            <a:r>
              <a:rPr lang="hu-HU" sz="2200" dirty="0" smtClean="0"/>
              <a:t>): </a:t>
            </a:r>
          </a:p>
          <a:p>
            <a:r>
              <a:rPr lang="hu-HU" sz="2200" dirty="0" smtClean="0"/>
              <a:t>	- Egyéni pályázatok, 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- Magasabb szervezettségi szintű pályázatok,</a:t>
            </a:r>
          </a:p>
          <a:p>
            <a:r>
              <a:rPr lang="hu-HU" sz="2200" dirty="0"/>
              <a:t>	</a:t>
            </a:r>
            <a:r>
              <a:rPr lang="hu-HU" sz="2200" dirty="0" smtClean="0"/>
              <a:t>- Intézményi szintű pályázatok </a:t>
            </a:r>
          </a:p>
        </p:txBody>
      </p:sp>
      <p:pic>
        <p:nvPicPr>
          <p:cNvPr id="9" name="Picture 22" descr="https://encrypted-tbn1.gstatic.com/images?q=tbn:ANd9GcQKs4vBgQG3uXVhAddIT6ZSaMJgmRHdVnL_fFdM3m_d0fsr2_F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58542"/>
            <a:ext cx="2134257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3036" y="1848664"/>
            <a:ext cx="84814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  <a:p>
            <a:r>
              <a:rPr lang="hu-HU" sz="2200" b="1" dirty="0" smtClean="0"/>
              <a:t>Nagy hasonlóság van: </a:t>
            </a:r>
            <a:endParaRPr lang="hu-HU" sz="2200" b="1" dirty="0"/>
          </a:p>
          <a:p>
            <a:r>
              <a:rPr lang="hu-HU" sz="2200" dirty="0"/>
              <a:t>1) </a:t>
            </a:r>
            <a:r>
              <a:rPr lang="hu-HU" sz="2200" dirty="0" smtClean="0"/>
              <a:t>az egyetemek/intézetek </a:t>
            </a:r>
            <a:r>
              <a:rPr lang="hu-HU" sz="2200" b="1" dirty="0" smtClean="0"/>
              <a:t>méret</a:t>
            </a:r>
            <a:r>
              <a:rPr lang="hu-HU" sz="2200" dirty="0" smtClean="0"/>
              <a:t>ében (kb. 30-50 </a:t>
            </a:r>
            <a:r>
              <a:rPr lang="hu-HU" sz="2200" dirty="0"/>
              <a:t>ezer </a:t>
            </a:r>
            <a:r>
              <a:rPr lang="hu-HU" sz="2200" dirty="0" smtClean="0"/>
              <a:t>hallgató/egyetem)</a:t>
            </a:r>
            <a:endParaRPr lang="hu-HU" sz="2200" dirty="0"/>
          </a:p>
          <a:p>
            <a:r>
              <a:rPr lang="hu-HU" sz="2200" dirty="0"/>
              <a:t>2) a </a:t>
            </a:r>
            <a:r>
              <a:rPr lang="hu-HU" sz="2200" dirty="0" smtClean="0"/>
              <a:t>legkisebb kutatási egységek </a:t>
            </a:r>
            <a:r>
              <a:rPr lang="hu-HU" sz="2200" b="1" dirty="0" smtClean="0"/>
              <a:t>méret</a:t>
            </a:r>
            <a:r>
              <a:rPr lang="hu-HU" sz="2200" dirty="0" smtClean="0"/>
              <a:t>ében </a:t>
            </a:r>
            <a:br>
              <a:rPr lang="hu-HU" sz="2200" dirty="0" smtClean="0"/>
            </a:br>
            <a:r>
              <a:rPr lang="hu-HU" sz="2200" dirty="0" smtClean="0"/>
              <a:t>(csoportok</a:t>
            </a:r>
            <a:r>
              <a:rPr lang="hu-HU" sz="2200" dirty="0"/>
              <a:t>, </a:t>
            </a:r>
            <a:r>
              <a:rPr lang="hu-HU" sz="2200" dirty="0" smtClean="0"/>
              <a:t>tanszékek, laboratóriumok kb</a:t>
            </a:r>
            <a:r>
              <a:rPr lang="hu-HU" sz="2200" dirty="0"/>
              <a:t>. </a:t>
            </a:r>
            <a:r>
              <a:rPr lang="hu-HU" sz="2200" dirty="0" smtClean="0"/>
              <a:t>azonos méretűek: 5-25 fő) </a:t>
            </a:r>
            <a:endParaRPr lang="hu-HU" sz="2200" dirty="0"/>
          </a:p>
        </p:txBody>
      </p:sp>
      <p:sp>
        <p:nvSpPr>
          <p:cNvPr id="3" name="Téglalap 2"/>
          <p:cNvSpPr/>
          <p:nvPr/>
        </p:nvSpPr>
        <p:spPr>
          <a:xfrm>
            <a:off x="856446" y="191634"/>
            <a:ext cx="7407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/>
              <a:t>A kutatási s</a:t>
            </a:r>
            <a:r>
              <a:rPr lang="hu-HU" sz="2800" b="1" dirty="0" smtClean="0"/>
              <a:t>truktúrák </a:t>
            </a:r>
            <a:r>
              <a:rPr lang="hu-HU" sz="2800" b="1" dirty="0"/>
              <a:t>hasonlósága és </a:t>
            </a:r>
            <a:r>
              <a:rPr lang="hu-HU" sz="2800" b="1" dirty="0" smtClean="0"/>
              <a:t>különbsége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46437" y="796851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méhsejt, kaptár-keret, méh kas, ……</a:t>
            </a:r>
          </a:p>
          <a:p>
            <a:r>
              <a:rPr lang="hu-HU" sz="2000" dirty="0" smtClean="0"/>
              <a:t>Labor/tanszék, intézet/kar, egyetem</a:t>
            </a:r>
            <a:endParaRPr lang="hu-HU" sz="2000" dirty="0"/>
          </a:p>
        </p:txBody>
      </p:sp>
      <p:sp>
        <p:nvSpPr>
          <p:cNvPr id="5" name="AutoShape 2" descr="data:image/jpeg;base64,/9j/4AAQSkZJRgABAQAAAQABAAD/2wCEAAkGBxQTEhQUExQVFRUXFxgYFBcXFhcUGBcYFRQXFxcXFxcYHCggGBwlHBQUITEhJSkrLi4uFx8zODMsNygtLisBCgoKDg0OGxAQGywlICYsLCwsLCwsLCwsLCwsLCwsLCwsLCwsLCwsLCwsLCwsLCwsLCwsLCw2LCwsLCwsLCw1LP/AABEIAMIBAwMBIgACEQEDEQH/xAAbAAADAAMBAQAAAAAAAAAAAAAEBQYAAgMBB//EADsQAAEDAgQDBgQEBQQDAQAAAAEAAhEDBAUSITFBUWEGEyJxgZEyscHRQlKh8BQjYnLhM4Ky8RVDkhb/xAAaAQADAQEBAQAAAAAAAAAAAAACAwQBAAUG/8QAKBEAAgICAgICAgICAwAAAAAAAAECEQMhEjETQQQiMlFhgXGxFDOh/9oADAMBAAIRAxEAPwDmLhdKFbVJmVkzw2i+oYaJ5ngF8a8dH2baHtnWJ0RdetwQ9Kj3bTvPEoL+I1Q2BVh5qaLm2rJQT7iV1pVIEruQXEYCpwXc09v1S63M6plSMhb2gJaB8Qw8ESPiH6hK2iDBEFWN2xoZJIlKKjgSBE+kpWSNMDDmbQpplE0imVK2pfib6jRMbO2p8AEcIHZPkKPoX0ABqUEbmSTPFM+0FDJSe5vBp/XT6qIbcu5rXFp0bhamuRTfxHVbsqQJU2ys48UXRujMHZDyHcBzTdKMo6GUBQOiLoGToiQnItAuK4frnZqDuOSUhxBVXd0YI3nfoh61AP3Y1BKDsHHmqKsW06khEsMro6zAGgj1Q7mjiHATz0WJNdjeSl0MrOuGmTwXK6uy90+y51DLCRrG0JV/Fo3kaVehUMScnL2M3Vls16W06srd1ZCpjfGFvdJW17Qz05G4XGijrVwlGt9i53Ha9E4HLvTejsUwkg52CQeCXtpkbghKcXFjozjNWg+gZRbWoO2TVoAElMi7E5HQL3kLEJVriSsWco/sLxv9BNC3pCPAzXfQJnTo0ogADy0UfVu+q7ULsgbn3TVJoVPC5dMeX1lLXxyMKLdVVja35gJD2jwvuyarBLDq4flJ4+XyWNJsZhk4vjIVNeUUyrsEp/iV2pXEoZY2V1Y9t3wj7errok1GpKZUwWZZ4obpCpL0MarhILzr1P0XN120cQkOL3BNUz+GB9fqhH3CJaQEceil/wDINJiV1NzqMpUuHaJnhNSdDwXJ2a8aopqb+9aWOOjgQfIiFOXPZhzZhwPKRum2cgeHcIn+IPEafJHa6ZMuUHceiN7lzDDhC1MyqLEcPc6S0ZuXP2S5lm+f9N8/2lJfZXHJFrs72VaRHFNrMR5pbb2zpgNdPkUyeclJx4nT6IloVlaeke17zMenBam7SoVVjX6ruYSwxSoZitO651a06DZB1q3ALpalcnZ3BLYTZOymI0O6U43Zmi+R8LtR9k24grK471ppvEa6HkOYQulpg24y5L+yfo1kbSchbnDX0j+YcCNV0ozxB9kLVMfaatDOk5GUqZ9eCEtk3oDIxznb8E2KsmzSro7G4yNAOpXE1GncBLXVp1Kzv0XIWsFB4yclpXoZhAQvfALWleweiGVM3xyW0dRh0LEY2/EL1BUAfJlPmL8T1TOzug+ApVF4dc5XK2WFVosoubc+GE+smOLNYjlzUlbV5hPziIpsEmEjSdiMsW1SBMQ7J0XkuY40jxaAC30HBAjsvTbvWcecAD2Rhxdh/wC0PXxluwE+qKU21o2CyLVhuG4dSa7QFx/qOnsvL3WoOmyBoYrLgAjbnxgEaEbpEk6CSalbJjGa5FaoOv0CBp1ddVS3+Eiu7POUxDxE7DcJLiuFGjBDszeaojxaKINPR1pmUVReWlLLStIRTaqQ4tM5op8Pug8fNNnAAbcFNYDoS7hz6rviONnNlaBA0JPErnK9EmTG5SpDSm1wcTmGvmvTUcDOfXySE4q/ouZvT8Tj5BdxjRvivsr7K4LtHEShMct3Gi7LuPFHON/0SDD70uME68FS2VzpDvLz81oieJ43yRDtvEXTuNJW/aTBDSOemCaR101ydD06pXSrCEMsf6PQhOOSNoa0quuqLpO1SilVHNNrCoOSxGSQyptAAJXSs8E9EpxC+LHARuEIcWKKxPib2ULSF0L5GnySG2xAO3MI0X/Bq20DLEMqdXKQDC07SvLaOZvMJa1xOsplReHsNNx0IhctC5Y+LUiRp37yjKV4gMQtHUnlp24HmFztzqhaLNNWhyKhK3ahqRRDXLkAwhtQrxaZ1i2jD5uSvWmFvWs6jPipvb5tI+iOw7BK1YjKwhvFzhlA667+i9N0FGSobdnWOqf2jc/ReYxcF1TXYaCP1TmnbihQcG7NaSepjdRta6MqRR5StHR2H5x1XjTCWNujKNa6VsoUM4hdJ8EGVU2js7AW+qkabk2wi6yvjg758EpgziP4c3WCluI2uZpDABOuU6DrlPDyVOHtFMTulVWnJ0IAWNOP4k+OdslaWD1tgz9R90xo4DUnxkNHnJ9Amzq4Z+L5LG37TxHRdbfYyUpPoHpuyANA0j9+an33Ub7yqcRmB/eqlcZsSysWNkzq3yPD01HogxwTbTCjJGC9WNqly4XOHVaMF7dDxBB+Syg7imyxpdB3fQfSdBCo7K6Dx81N06Rdsm+EljXFodmc34gOBKBC59FXRuclOHCZ4f4SG6wak8/Bk6tMfpsi6lzJgnZaG5A4rb12TY8bjbXbFh7LgairPQt+xTW1wohogg9NlzdegblcmXJJkEjksdMY/I/Yv7UWzqeRztjI6aQkTHqzxK3/AImg5h+IDNTPUcPXZQVGQYO4RKK46G4ZuSp9oLLjwR9jV0S4ldbSpB6IGhrRQUaiMo0ySl9hXk6BMalwKYLnHyCx7QiVroJvbRlRmV+/A8lNXGEvpmR4m8xr7pqMRa7jr1RNCtyK5IGKlAR0UWxqbvptOpaD5brKVvT31HQrujnk/gXd2eRWJv3rF6usHyP9AP8AGkAy6AB+917ZYxTeIDgTylfN7vFKlQ+Jzj0nT2XlvWI20VHgkl2F40z6Jd2wqsewHcETyPBQjcMLnljjkcODuYVNgN+S3Q+Ibg8Vvjln34FWn8bYzjjA4xzHyQwk4aYUW4v+CRusNfS+MeRGoPkV7ROibXbX5C12UiZGkR5cksyFN58h8W/Z2YJTfA7XNUE65dTy6fqllvS1AGp2jqquhQ7ii50ahpLjzIEpMgMkvQvxzEC6oWgkBumnPj9vRLf4g8z7oB9ckk8Tv6rUVV3AZGCiqGPecStadYyCgRUkrvSJkACSdlnCjGVtg01W+EwRrqJ9FtimBvq5HteA+n/TqR9/8pbhltUBILmgH+pw+ibUsPrZpz8PzO4enknKNK6IMknemTGKXb5NNxzzrJEQOKBo+IgBWt72cFXVxDXnTM1xn1kQUDQ7Fup/DWYRzIMrnG1aDh8mCVMW0zAhM2EUqTqhiY06uOgRVvgIBBc8OI4CQPlKE7WYVVysylmWTOp3jTh5pUMTsJ54SaiJnYu5cziLiuAwup+ZnufsvW4XU5s9z9kzwD+cA+2rF25TmxKnmUnU4LoIOkj/ACndlUmISXHi6MdNaHFF0GUtx3s46o7vaUa/E3YzzCYNEDXfgEey6DGwdfMok6JZylGVw7Pnlxa1G6OY4HqCudFh0Cvql+OaGfftB2bPkJQt6HRyzfoHwy07tgLtEkxS8zuPIGAqV933oLTvEae0/qoG+Dqb3NPA+6yC5M3Hbf27C21iEfaXJ5pBScT1R1uCEU40OaKy2xEARut6V1JSK2cjbV3iEpctoVxVnatWGYyePNYkl84io4TxXi7gESVM6rvSKFYiWL05GRY0sb003Bw9eoVrhFVrvG3Y8ORUBRCp8LuO6ty9286AewUeVGTVj+7wyg6S4EE7w4gH0CXPw+1afhHq8/KVNVLt7vieT6ocbrqMjja9llSuabPgaweQE/dF1z31Go1vxFhgdYUHnIiDsq/ArzRplZTTBnHVohy9bEJ92twfuqoqtHgqa6bB3Eeu/ukcpzKcc+cbNWuRmG1P5rPX/iUCCi8OH81nr/xK1LYOTplBUvMhboTJ0gxsn9tixIJyRG3iA09kiFg6qWlseEnfqsxWnWDA0Fmp5nYeiybldRI+MZdjAY53glojKSNdZ6r3+OcfxKfoWr6UteRMzoZGoCy9u+7YXcdh5lNWPVmcUuh43EmNMQC7gGjXVHitUr0zTdSgHYk6g8DrCkLOp3IDozV3a66wD9VSW7nFoc58u4tB1HshunYE42TVxdPoVDTr0ywjju0jgR0KY035gCNQdk0v2CtTy1CDG2bcDiPL7Kfp2r7aoGOB7t+rCdvQ7fsIuakHGVrfZ2xNn8v/AHBEYdVygQtL2kXM0BPiGwlGWeHv4tLR10Uuf8h8JJLZ3FWDnds0FxSWvir3EknfgisdrRTc1p4tDvXUCfRTrSg4aGQSexl/HO4Fe0q+slBMK7MKFoZRRUhmbIOvBAYnYGuNABUbx5jkV7hVc/CnD6REHmhdr7R7F3ToEwnDmUxqJdxJXPF7Vsy0ieSbMLSIInqD9UJVwlpM53RyMFHz5IXy3sT0mrs4wOvBNG2bG8z++iHuqO5Spv0Mi7YurWhcZnePksXZt04afRYu5M3Z8/aUVTciquBVmHVhI5t8Q/TVcHUiCvUlKL6FxO1uwucANyU97QuDGU6Y5SfTQfVc8JsXQ1xZl4NJ0Jnjr+9Uvx6se9d/SAB7T9VP+U6/QSdsFDl468AcGncgkeiCddFb0nZt9+Cf4/2Hd6Qwp1E0w+77sjkkGqLoO5pMo+wZI+hNLK9I03iQRofkRyIUriHZetTBLQKg/p+L/wCTr7Sm3Zlx0aTOug5c0xxfHKdI5Zl3Ll5lApMnUpQlUT58+xqgiadT/wCHfZMcKsqhrUxkdx3BH4TuTsnFbte7ZrV5bdoahqskDjz/AClMUra0MlKfF6KOja923LueJSy9ZNRgPH7mU3tr7O3aEFd0JyuH4XCfIwiTSlslV+wfHrUZWvAjg76fVSeMHWkDtn+33K+hPt89N7Tx2895UVjuHuyEQczDmHpv++iosLGwJtfLcOc6TG3H8OiLwa5LKkuOjvinil9X+YBVZvEPA3BHFdMOILh7n0UuWyiKVFndBktObRwh3SdAfp7LtePLaNHWYfAnz4D0SmlbOrg02jV34uDepXXF6bHXVqxzyadLxV8hkzlO0dQPSUfx8Ly769EHyZrG6bsZ4ritNrd9nCcoQ9bFGvpksJJjQRuYQbxQq1Zp02tt2OAcY1eBsTxn9U/tRZucAxmUQN2ubz2nf/CPN8Spdi8XyINW0yPuLKpUouJyl7T3kN3LHEjXq0AD0SEFfULnBBRd3lOoXgghtMNJIzkZpIJ3yt4c1LYv2aqF2ekwydXMPhg8xmgR0QZo/ekV/C+QnCpMnWSu7W8yiW4LXmO715Zmz80ZT7LXR/8AVHm5g+qRwk+kWyy449tHmGuA1G6aVL0sa551jRo6rLbAazYBaB/ub917juCVyxgp0nPEy6IPlx80CxT6oQ82JvtCF2MP5rz/AMk934ig721qU9KjHM/uaQuFFy1wpD/q1of2V2ToTqnds2RqpmwqgHmmzb4yDwSZq0C0HvtxOyxEsrCAsS7YvnISUSAeKd23dngw+YEqKx3G2scRThzuP5R90pp47WOz48gFbDC65UY48tH1erSafPmoPthg/d1M4nLU18ncRP6rlhfaysww/wAbfY+hViK9K7oOG7SPVp+4RU4OxaUsb/g+a4rh4pw4TlLRHHXqgaWitcWwruu7dnaXnUj8jG6CSeeuin8VIcfDrrw2Tlk9Mog72gCk4yiqbZK4U6ZA1TPCbbO7oNzyQZJVsJse0rj+Ht3PHxmA3z/evopapcSSSZJMk8yeKa9qquUsYNg2Z4EnT6fqpsvQ4oXG2dGlsJN1CZYVVzVWev8AxKRFEWF0ab2uGsbjpsfmncEZPaL+zr5XfNNGktOmoI0Uk3GGcneyc4Ri7HkMOb+n9ylzpolcWtjS5c6WuZz1C4X2pRr6oH4Xe3+UO++pHdhPCY/yh8nH8gFvokrvDHNeX0jlPEcCiLfMwZqtFpcdgBLj1gTComVWE6NLQNjAc734LtUbTg5WunyknzPFH5INdmObuqJ8XtwadTK1tFoaY016k66JTaGkLYNbrXe8hzs0uIJghw4baeae18TYwPa9ri1wIcABtHDVLez9Gg13eauIzd20gZjIicvQfNeh8TNCON12Q/LxTlNP0M7DF6NvTLSzi3fUE8dE1PbGlWYRlAAmDA0I6+c6r592hpVHtdDHAA5jI1A1jyCSUbgsBDjAETzM8FV5U4UiNYnztn1XD8WNR9LKdS4xzgCZ9fEPRU/aCm7KKm5HIbjlO0+a+aYVi4aGV3s7tjBDPMw3NHKM30VJgvblrXNFf/TqQNZdlJmDprG08t+a8yON8+K9/wCyybdKS9BGHWh7wOh5BGoIcI88pj0RuN4v3RaGkHXxCXaDmQZ46I2xugKj8tZtVhIIjL4QROUFvEc/JBYxSZUl1PxOkyx3xacWn8Q6dUUscoJr2HDLHJNOfQGMTzsImJ1M6tI5clxt75zCOI6aiPn81wpW9B4IFQsOxaeHQgrWhaMZBDiQDrxCncaV2WVHpIZC4LvAfG13A+IR6z9FD4tatpV6jG/C12nSRMekx6KoxjEXsHgaGtIjvBvJ/wCKi6h1Mmdd95QSkmqWx/x4NO//AALsRJTNrZ0S/DinFBhkGFJIezjeYo1jy38sD2AWKbxAnvH/ANx+axPWJUDQkrOW1n8S5Vd0Vh9MzKulqIC7CXMTjstdOZWAnwu0I4baFLK4gLbDKkVaZ5OHz/ypnuIcj6JWsW1dHtkcOEeRQVTsxS/O/wAvD9kypXEMJPHZTuJ9o6bDEl7uIbBiOZ2Usb6irYpKTYxt+zNuDLi53Quj5Qjjh7A3KwBoHAfvVRf/AOwqcGN8zJ+q723bCpPia0+Uj6lM8eSvsc4Svs17Z2jgWEjSCB7jT5KXqUyDBBB5EQV9KfWZe0C0ENeNRO7XDb0KlO0FlL2RrUgNewbgjY9U3DKlxDhJvTJ+F1oM1RDrJzfiaR6LSk2E1yQxHcJ32ZpnvQ7l9kmaFU4O0U6ZJ3I/f76KbI6R0uiir3ojKNY339lK4rjzW+GjBI3PAc45rTtFiZpsDW/E+ZPIRrtx1Utb1OCDFic1zl/RmPHGLpDgY1WJnPHkAnNhj9QQHkEeUH9FKBdmVCEyWNegpQT7G3afE8rSQ3M55ysEgcySecJb2RuGULkVahI8J0mRJEanlqfVca1B9eo3eGshvvJ8iZXlxZOaJOyqxyjjior32QvFzbcuvSHeN0RVc11OoZeSKgkwTOam7lAiPIrnZYa1rwamrhPgIG5nXqORU1XuKlJoLZmYGnuVYYFhjrpgqE5XRw4EHXyj7qlR+ishyKpujXEbZ1YEZJpiPAIJJB4ngg8FcBVeakh4EZNoGmUbKmxW97kNpad7+J0QI4GOMj7IPEMHc+g64owarW+NoPxtaCfDH4oO3HZVYYUuSRHkm39X0eV6/eeFhyvOpIMcdR+isMCsA1jatQkBkuk7kxseYGi+O9mbt77gBrvAPE+djB2n9/NW1TtOLms2hPgmIncj56priq4r+xHJ9jLFaj7qpUbToRXYzvaZGgq0s2WCdg+dp3gpLY41TDjTqfyqgMOp1PA4Eb6H5qyvrg21LLTg1XDKD8gegJPuVJY3bGrRtLmuym6o9hDw5gdBDjDtRoSAPZed8jDjrk7/AMnqfFzz1FV/gPtKzXHwOa9hkGCHAEcDC43+BUT4jNM/0nT9UltsMmq11MinHxBstBA4QND6rztBiuY920mB8R5ryXBKX0Z6sFN96DaQt6egJefP7Il1bY5RHIKQY4gyn+F3ocIJ1Qzw/tjeg6pSouOZzdTuvF1BHJYh8cv2ZyPndSlGpG+y9bULdkxxDDqoHibo0wNzM7R06oGnbk8D7Er07TQtHuclMMIp/wAwH8uvrwWtlhFZ3/rcBzILR7lNqVp3QykyTueqRlmkqRtnPtPi7ixtMOj80aeQP6qVKZY2f5noEvypuGKjBGo8lbU36rQLZo1TGaUGDXhpuBHr1CrL2yp3UPbDaoAyu4OjYO5qAoFXnZike6E7iYUWRNO0BP8AYnucMryQ5tQnoJH6aLmzszXef9PL5uaP0mVXXF5l4pXcY8GGcwHnx8gl+RrSOjza0csO7GOBDqrwAD8LdSek8ETi9tlgNGgO3ILy37YsG4d5wPfdG1b+nWAIIM/vVdkf12BHyKX2Pn/aFpFYg8AI9RP1S0aKl7X20VGu/M39R/iFPUXw6QOY16hVYmnBD0zswyJXem5cKa70kMhjYwsHkSdkdjtyKVAvGjg3TnmOghD2zDGiQYxfOqyw7TrPTaF2CPKdvpE2a2qXZwsqJLZJJJGrjx4wOQVp2DrljajM34p/tkNExxBykH/KkaT4gBNcJvDTqAzE+F3kSNY46wqPK+dsXk+Mlj4oocatHOqFxdmGzZ2A3yj96+ia4G5jg0Nd3dQaHXc9fzLStdyYLdOI1PUEEf8AaW0XFlSdHNO0iSPMhV4vk8VR5eb47f2J3tnTZh76tKl8dXxujXLnmQOQ4gcJQHYxooMdeVNIkUwR6F3mdgmPb2gw3VN72iDTZoNjBIgyk+L95cuZTaAymAJM6QN58tVRzjJa99krxSW2VHZTtV/EVKtSpo1jdZmOmvM6pdiPaV9xckgRTAyBo2AH1lK78U2Mbb2xJpgzUdsXugb9Fxwa0dn5NgpWeUXjH/FhJZEWlhXy03u4wT7CVJGrJJPEp8aTzSqBu8RHr9kRZ9mGZJc5xcNSBEfdeLjaVn0KaQgpydkRRZrvCLr2ob8PDgVq1rXHb6LHI5sYUq4geNYgDTCxBQJTVahyzPBLn4o1kkuDR10lLu0mOik0Mp6vI1JGgHOOajKtw55lxJPVOx/Gc/s3oWnR9IpY/ScADUYPM6Ij+Fa/Yh08iIXy4ORuH4jUpGWHzHA+iOXxKWmcPe1WHlmR8aatJ6iSP0n2U/CtaFyyvSh2ocPUeXUJFeYHUbOXxt5jeOo3WYsqS4y7QYmLIW7V0dSWrWp92aHWTJhV+E3MNAGnP7qZw23OUugxzTWyqKD5Dvo5bN+0eNNYcjdXwDO4b1jiVIurkuLiSSeK9xJznVajjxcfYGFypUlZjxRhE4OpvkIq1uHMIIMFLmrqKpBQSjYVlc9guaOmrm6t9tR6x8lMOtRPEdE77N1HSQOh/VVdSzpHV7GlxG/Ex81NGTg3ECUuJ87bbzsD7SjrLCap/A6Ooj5q7tywaCB02RjQ0o+di5Zq9EpaWRb57e6j7thfWeQCZcQPeAvr7bVszovn3aKz7i5dlEB3jb67x6ytx3G2djzKcqED6BaYcCDyIhdGN4o6u91UBzo6HjHJDloCNyKLKPCcYa5rWVBq3TNxLfqR16pu1rAZGoPPrrKg8xlU2EYwzIGPDpB0I1EHhzTFO1slyY62hP2ptO9unCfC22a4DqKjvo4qcfYOGoJA81Y49Qe+s2oweGMhGxIgkT6lTl/ckwBoB+vUpvlbf1YOPCqpoEp0OpKbYf4SIQNFyKYUjJJvsfHGo9FZbVZjQdY4+Y4pi5uVpjkp3DLqSAVQSWwDqCFI24uzX+iaq3LXZpMEbdUNUpRBggH2909rYExzszX5Z4ESPRHMwpuTLmEcYGi3mvR3JImWjReKoFpTHNYg8iOs+XY0/NWeeo/QAIGUdizIqvHX5hB5V7MPxQs8BXZq5ZV1pLWEip7Mx3TuYd9AU4bcMZu6Cl+AW0Utd3GfTSPlK0uKWZ243IGq82UVKbZjY2qGlUGoY4/1CD7oRr6TDpTZ7T80E23IXalZEiQV3Ezkzrc3OYZRoI0A5IG3qEOWz3ZDBieML13MbrHDWjlKmD3uHOBzRodQfog3M4J7bXJe0sO/CeBSK7c4OIIgjcIscpPTHHJzYXjRJWHVFYbZue6APM8gnN0rZxSdlaUGdk/u71lJpc9zQBzMa/UpDa1QwZRp1Uvjd26q8/lbo0dOfmVNBeSQtxsb3na8F3gZOu7tP0CIpdqXFoloPUEj7qMbTRtF0BPn8fGlpB1+z6Hh3aBrwGgkHkdPbmisUsG3NMSYc34SeB4g9Dp7BfOKVcj6Kv7P4g9414DX7qeUXjd+gJY12hBeUKtAljxHXgfI8UMx08F9HqPES8AjqJHshKtxQEQxs9B9lryJHRm/0RDLZx2B9k8wbCXfE4QN9eKf06zAdWgAI85DqCI4eqDnyWjJ5GvRMV3w5wM7cPXZSjcsgluYDccwrnEaGV0gT8lE4hTyPc0cD+m4+aLA/s0MTtWE4hhQaBVpa0iBxktJ4HogQ4qjwwtNpleYzaDjrqp+tbuaYI+yfd9nWdWVNQqO0rudpqVOWbJcFTYWMupUuZ1o1djUWxyidxuuVWqWnYR7Lype6E7xKkcUxt1Q8m8kqGNzegdrsr23zPzfqvFBi6C9Tv8AjM4Ax/8A1nf7f+IQJ29Vixepj/BCzQLtSWLET6N9FrbfB/tHyC2Y0FxkcFixefD2DI2O3p9AiZ8D/wDb82rFiIwQ3Ow9V0w7ceSxYs9Gs7VRDtNNVwxho8JjWDqsWJeP8xy6FTuCp7NoFCnGkjWOOvFYsR5/xMOFzsfI/JIDt6LFi7CdEFC7t2WLFTINnRu4VP2V+J3kPqvVikz/AIgvoqbgfyz6/VIaKxYpcoGE74of5Y8gg8NqHTU+6xYsGLoZVXHLvyUn2k/1vRvyWLEz4/8A2GLoJw9x7ln9xXmKHReLFS+wQfDPiTYHVYsUufsZE6XR/lu/tPyUY5eLE74fTMl2eL1YsVoB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data:image/jpeg;base64,/9j/4AAQSkZJRgABAQAAAQABAAD/2wCEAAkGBxQTEhQUExQVFRUXFxgYFBcXFhcUGBcYFRQXFxcXFxcYHCggGBwlHBQUITEhJSkrLi4uFx8zODMsNygtLisBCgoKDg0OGxAQGywlICYsLCwsLCwsLCwsLCwsLCwsLCwsLCwsLCwsLCwsLCwsLCwsLCwsLCw2LCwsLCwsLCw1LP/AABEIAMIBAwMBIgACEQEDEQH/xAAbAAADAAMBAQAAAAAAAAAAAAAEBQYAAgMBB//EADsQAAEDAgQDBgQEBQQDAQAAAAEAAhEDBAUSITFBUWEGEyJxgZEyscHRQlKh8BQjYnLhM4Ky8RVDkhb/xAAaAQADAQEBAQAAAAAAAAAAAAACAwQBAAUG/8QAKBEAAgICAgICAgICAwAAAAAAAAECEQMhEjETQQQiMlFhgXGxFDOh/9oADAMBAAIRAxEAPwDmLhdKFbVJmVkzw2i+oYaJ5ngF8a8dH2baHtnWJ0RdetwQ9Kj3bTvPEoL+I1Q2BVh5qaLm2rJQT7iV1pVIEruQXEYCpwXc09v1S63M6plSMhb2gJaB8Qw8ESPiH6hK2iDBEFWN2xoZJIlKKjgSBE+kpWSNMDDmbQpplE0imVK2pfib6jRMbO2p8AEcIHZPkKPoX0ABqUEbmSTPFM+0FDJSe5vBp/XT6qIbcu5rXFp0bhamuRTfxHVbsqQJU2ys48UXRujMHZDyHcBzTdKMo6GUBQOiLoGToiQnItAuK4frnZqDuOSUhxBVXd0YI3nfoh61AP3Y1BKDsHHmqKsW06khEsMro6zAGgj1Q7mjiHATz0WJNdjeSl0MrOuGmTwXK6uy90+y51DLCRrG0JV/Fo3kaVehUMScnL2M3Vls16W06srd1ZCpjfGFvdJW17Qz05G4XGijrVwlGt9i53Ha9E4HLvTejsUwkg52CQeCXtpkbghKcXFjozjNWg+gZRbWoO2TVoAElMi7E5HQL3kLEJVriSsWco/sLxv9BNC3pCPAzXfQJnTo0ogADy0UfVu+q7ULsgbn3TVJoVPC5dMeX1lLXxyMKLdVVja35gJD2jwvuyarBLDq4flJ4+XyWNJsZhk4vjIVNeUUyrsEp/iV2pXEoZY2V1Y9t3wj7errok1GpKZUwWZZ4obpCpL0MarhILzr1P0XN120cQkOL3BNUz+GB9fqhH3CJaQEceil/wDINJiV1NzqMpUuHaJnhNSdDwXJ2a8aopqb+9aWOOjgQfIiFOXPZhzZhwPKRum2cgeHcIn+IPEafJHa6ZMuUHceiN7lzDDhC1MyqLEcPc6S0ZuXP2S5lm+f9N8/2lJfZXHJFrs72VaRHFNrMR5pbb2zpgNdPkUyeclJx4nT6IloVlaeke17zMenBam7SoVVjX6ruYSwxSoZitO651a06DZB1q3ALpalcnZ3BLYTZOymI0O6U43Zmi+R8LtR9k24grK471ppvEa6HkOYQulpg24y5L+yfo1kbSchbnDX0j+YcCNV0ozxB9kLVMfaatDOk5GUqZ9eCEtk3oDIxznb8E2KsmzSro7G4yNAOpXE1GncBLXVp1Kzv0XIWsFB4yclpXoZhAQvfALWleweiGVM3xyW0dRh0LEY2/EL1BUAfJlPmL8T1TOzug+ApVF4dc5XK2WFVosoubc+GE+smOLNYjlzUlbV5hPziIpsEmEjSdiMsW1SBMQ7J0XkuY40jxaAC30HBAjsvTbvWcecAD2Rhxdh/wC0PXxluwE+qKU21o2CyLVhuG4dSa7QFx/qOnsvL3WoOmyBoYrLgAjbnxgEaEbpEk6CSalbJjGa5FaoOv0CBp1ddVS3+Eiu7POUxDxE7DcJLiuFGjBDszeaojxaKINPR1pmUVReWlLLStIRTaqQ4tM5op8Pug8fNNnAAbcFNYDoS7hz6rviONnNlaBA0JPErnK9EmTG5SpDSm1wcTmGvmvTUcDOfXySE4q/ouZvT8Tj5BdxjRvivsr7K4LtHEShMct3Gi7LuPFHON/0SDD70uME68FS2VzpDvLz81oieJ43yRDtvEXTuNJW/aTBDSOemCaR101ydD06pXSrCEMsf6PQhOOSNoa0quuqLpO1SilVHNNrCoOSxGSQyptAAJXSs8E9EpxC+LHARuEIcWKKxPib2ULSF0L5GnySG2xAO3MI0X/Bq20DLEMqdXKQDC07SvLaOZvMJa1xOsplReHsNNx0IhctC5Y+LUiRp37yjKV4gMQtHUnlp24HmFztzqhaLNNWhyKhK3ahqRRDXLkAwhtQrxaZ1i2jD5uSvWmFvWs6jPipvb5tI+iOw7BK1YjKwhvFzhlA667+i9N0FGSobdnWOqf2jc/ReYxcF1TXYaCP1TmnbihQcG7NaSepjdRta6MqRR5StHR2H5x1XjTCWNujKNa6VsoUM4hdJ8EGVU2js7AW+qkabk2wi6yvjg758EpgziP4c3WCluI2uZpDABOuU6DrlPDyVOHtFMTulVWnJ0IAWNOP4k+OdslaWD1tgz9R90xo4DUnxkNHnJ9Amzq4Z+L5LG37TxHRdbfYyUpPoHpuyANA0j9+an33Ub7yqcRmB/eqlcZsSysWNkzq3yPD01HogxwTbTCjJGC9WNqly4XOHVaMF7dDxBB+Syg7imyxpdB3fQfSdBCo7K6Dx81N06Rdsm+EljXFodmc34gOBKBC59FXRuclOHCZ4f4SG6wak8/Bk6tMfpsi6lzJgnZaG5A4rb12TY8bjbXbFh7LgairPQt+xTW1wohogg9NlzdegblcmXJJkEjksdMY/I/Yv7UWzqeRztjI6aQkTHqzxK3/AImg5h+IDNTPUcPXZQVGQYO4RKK46G4ZuSp9oLLjwR9jV0S4ldbSpB6IGhrRQUaiMo0ySl9hXk6BMalwKYLnHyCx7QiVroJvbRlRmV+/A8lNXGEvpmR4m8xr7pqMRa7jr1RNCtyK5IGKlAR0UWxqbvptOpaD5brKVvT31HQrujnk/gXd2eRWJv3rF6usHyP9AP8AGkAy6AB+917ZYxTeIDgTylfN7vFKlQ+Jzj0nT2XlvWI20VHgkl2F40z6Jd2wqsewHcETyPBQjcMLnljjkcODuYVNgN+S3Q+Ibg8Vvjln34FWn8bYzjjA4xzHyQwk4aYUW4v+CRusNfS+MeRGoPkV7ROibXbX5C12UiZGkR5cksyFN58h8W/Z2YJTfA7XNUE65dTy6fqllvS1AGp2jqquhQ7ii50ahpLjzIEpMgMkvQvxzEC6oWgkBumnPj9vRLf4g8z7oB9ckk8Tv6rUVV3AZGCiqGPecStadYyCgRUkrvSJkACSdlnCjGVtg01W+EwRrqJ9FtimBvq5HteA+n/TqR9/8pbhltUBILmgH+pw+ibUsPrZpz8PzO4enknKNK6IMknemTGKXb5NNxzzrJEQOKBo+IgBWt72cFXVxDXnTM1xn1kQUDQ7Fup/DWYRzIMrnG1aDh8mCVMW0zAhM2EUqTqhiY06uOgRVvgIBBc8OI4CQPlKE7WYVVysylmWTOp3jTh5pUMTsJ54SaiJnYu5cziLiuAwup+ZnufsvW4XU5s9z9kzwD+cA+2rF25TmxKnmUnU4LoIOkj/ACndlUmISXHi6MdNaHFF0GUtx3s46o7vaUa/E3YzzCYNEDXfgEey6DGwdfMok6JZylGVw7Pnlxa1G6OY4HqCudFh0Cvql+OaGfftB2bPkJQt6HRyzfoHwy07tgLtEkxS8zuPIGAqV933oLTvEae0/qoG+Dqb3NPA+6yC5M3Hbf27C21iEfaXJ5pBScT1R1uCEU40OaKy2xEARut6V1JSK2cjbV3iEpctoVxVnatWGYyePNYkl84io4TxXi7gESVM6rvSKFYiWL05GRY0sb003Bw9eoVrhFVrvG3Y8ORUBRCp8LuO6ty9286AewUeVGTVj+7wyg6S4EE7w4gH0CXPw+1afhHq8/KVNVLt7vieT6ocbrqMjja9llSuabPgaweQE/dF1z31Go1vxFhgdYUHnIiDsq/ArzRplZTTBnHVohy9bEJ92twfuqoqtHgqa6bB3Eeu/ukcpzKcc+cbNWuRmG1P5rPX/iUCCi8OH81nr/xK1LYOTplBUvMhboTJ0gxsn9tixIJyRG3iA09kiFg6qWlseEnfqsxWnWDA0Fmp5nYeiybldRI+MZdjAY53glojKSNdZ6r3+OcfxKfoWr6UteRMzoZGoCy9u+7YXcdh5lNWPVmcUuh43EmNMQC7gGjXVHitUr0zTdSgHYk6g8DrCkLOp3IDozV3a66wD9VSW7nFoc58u4tB1HshunYE42TVxdPoVDTr0ywjju0jgR0KY035gCNQdk0v2CtTy1CDG2bcDiPL7Kfp2r7aoGOB7t+rCdvQ7fsIuakHGVrfZ2xNn8v/AHBEYdVygQtL2kXM0BPiGwlGWeHv4tLR10Uuf8h8JJLZ3FWDnds0FxSWvir3EknfgisdrRTc1p4tDvXUCfRTrSg4aGQSexl/HO4Fe0q+slBMK7MKFoZRRUhmbIOvBAYnYGuNABUbx5jkV7hVc/CnD6REHmhdr7R7F3ToEwnDmUxqJdxJXPF7Vsy0ieSbMLSIInqD9UJVwlpM53RyMFHz5IXy3sT0mrs4wOvBNG2bG8z++iHuqO5Spv0Mi7YurWhcZnePksXZt04afRYu5M3Z8/aUVTciquBVmHVhI5t8Q/TVcHUiCvUlKL6FxO1uwucANyU97QuDGU6Y5SfTQfVc8JsXQ1xZl4NJ0Jnjr+9Uvx6se9d/SAB7T9VP+U6/QSdsFDl468AcGncgkeiCddFb0nZt9+Cf4/2Hd6Qwp1E0w+77sjkkGqLoO5pMo+wZI+hNLK9I03iQRofkRyIUriHZetTBLQKg/p+L/wCTr7Sm3Zlx0aTOug5c0xxfHKdI5Zl3Ll5lApMnUpQlUT58+xqgiadT/wCHfZMcKsqhrUxkdx3BH4TuTsnFbte7ZrV5bdoahqskDjz/AClMUra0MlKfF6KOja923LueJSy9ZNRgPH7mU3tr7O3aEFd0JyuH4XCfIwiTSlslV+wfHrUZWvAjg76fVSeMHWkDtn+33K+hPt89N7Tx2895UVjuHuyEQczDmHpv++iosLGwJtfLcOc6TG3H8OiLwa5LKkuOjvinil9X+YBVZvEPA3BHFdMOILh7n0UuWyiKVFndBktObRwh3SdAfp7LtePLaNHWYfAnz4D0SmlbOrg02jV34uDepXXF6bHXVqxzyadLxV8hkzlO0dQPSUfx8Ly769EHyZrG6bsZ4ritNrd9nCcoQ9bFGvpksJJjQRuYQbxQq1Zp02tt2OAcY1eBsTxn9U/tRZucAxmUQN2ubz2nf/CPN8Spdi8XyINW0yPuLKpUouJyl7T3kN3LHEjXq0AD0SEFfULnBBRd3lOoXgghtMNJIzkZpIJ3yt4c1LYv2aqF2ekwydXMPhg8xmgR0QZo/ekV/C+QnCpMnWSu7W8yiW4LXmO715Zmz80ZT7LXR/8AVHm5g+qRwk+kWyy449tHmGuA1G6aVL0sa551jRo6rLbAazYBaB/ub917juCVyxgp0nPEy6IPlx80CxT6oQ82JvtCF2MP5rz/AMk934ig721qU9KjHM/uaQuFFy1wpD/q1of2V2ToTqnds2RqpmwqgHmmzb4yDwSZq0C0HvtxOyxEsrCAsS7YvnISUSAeKd23dngw+YEqKx3G2scRThzuP5R90pp47WOz48gFbDC65UY48tH1erSafPmoPthg/d1M4nLU18ncRP6rlhfaysww/wAbfY+hViK9K7oOG7SPVp+4RU4OxaUsb/g+a4rh4pw4TlLRHHXqgaWitcWwruu7dnaXnUj8jG6CSeeuin8VIcfDrrw2Tlk9Mog72gCk4yiqbZK4U6ZA1TPCbbO7oNzyQZJVsJse0rj+Ht3PHxmA3z/evopapcSSSZJMk8yeKa9qquUsYNg2Z4EnT6fqpsvQ4oXG2dGlsJN1CZYVVzVWev8AxKRFEWF0ab2uGsbjpsfmncEZPaL+zr5XfNNGktOmoI0Uk3GGcneyc4Ri7HkMOb+n9ylzpolcWtjS5c6WuZz1C4X2pRr6oH4Xe3+UO++pHdhPCY/yh8nH8gFvokrvDHNeX0jlPEcCiLfMwZqtFpcdgBLj1gTComVWE6NLQNjAc734LtUbTg5WunyknzPFH5INdmObuqJ8XtwadTK1tFoaY016k66JTaGkLYNbrXe8hzs0uIJghw4baeae18TYwPa9ri1wIcABtHDVLez9Gg13eauIzd20gZjIicvQfNeh8TNCON12Q/LxTlNP0M7DF6NvTLSzi3fUE8dE1PbGlWYRlAAmDA0I6+c6r592hpVHtdDHAA5jI1A1jyCSUbgsBDjAETzM8FV5U4UiNYnztn1XD8WNR9LKdS4xzgCZ9fEPRU/aCm7KKm5HIbjlO0+a+aYVi4aGV3s7tjBDPMw3NHKM30VJgvblrXNFf/TqQNZdlJmDprG08t+a8yON8+K9/wCyybdKS9BGHWh7wOh5BGoIcI88pj0RuN4v3RaGkHXxCXaDmQZ46I2xugKj8tZtVhIIjL4QROUFvEc/JBYxSZUl1PxOkyx3xacWn8Q6dUUscoJr2HDLHJNOfQGMTzsImJ1M6tI5clxt75zCOI6aiPn81wpW9B4IFQsOxaeHQgrWhaMZBDiQDrxCncaV2WVHpIZC4LvAfG13A+IR6z9FD4tatpV6jG/C12nSRMekx6KoxjEXsHgaGtIjvBvJ/wCKi6h1Mmdd95QSkmqWx/x4NO//AALsRJTNrZ0S/DinFBhkGFJIezjeYo1jy38sD2AWKbxAnvH/ANx+axPWJUDQkrOW1n8S5Vd0Vh9MzKulqIC7CXMTjstdOZWAnwu0I4baFLK4gLbDKkVaZ5OHz/ypnuIcj6JWsW1dHtkcOEeRQVTsxS/O/wAvD9kypXEMJPHZTuJ9o6bDEl7uIbBiOZ2Usb6irYpKTYxt+zNuDLi53Quj5Qjjh7A3KwBoHAfvVRf/AOwqcGN8zJ+q723bCpPia0+Uj6lM8eSvsc4Svs17Z2jgWEjSCB7jT5KXqUyDBBB5EQV9KfWZe0C0ENeNRO7XDb0KlO0FlL2RrUgNewbgjY9U3DKlxDhJvTJ+F1oM1RDrJzfiaR6LSk2E1yQxHcJ32ZpnvQ7l9kmaFU4O0U6ZJ3I/f76KbI6R0uiir3ojKNY339lK4rjzW+GjBI3PAc45rTtFiZpsDW/E+ZPIRrtx1Utb1OCDFic1zl/RmPHGLpDgY1WJnPHkAnNhj9QQHkEeUH9FKBdmVCEyWNegpQT7G3afE8rSQ3M55ysEgcySecJb2RuGULkVahI8J0mRJEanlqfVca1B9eo3eGshvvJ8iZXlxZOaJOyqxyjjior32QvFzbcuvSHeN0RVc11OoZeSKgkwTOam7lAiPIrnZYa1rwamrhPgIG5nXqORU1XuKlJoLZmYGnuVYYFhjrpgqE5XRw4EHXyj7qlR+ishyKpujXEbZ1YEZJpiPAIJJB4ngg8FcBVeakh4EZNoGmUbKmxW97kNpad7+J0QI4GOMj7IPEMHc+g64owarW+NoPxtaCfDH4oO3HZVYYUuSRHkm39X0eV6/eeFhyvOpIMcdR+isMCsA1jatQkBkuk7kxseYGi+O9mbt77gBrvAPE+djB2n9/NW1TtOLms2hPgmIncj56priq4r+xHJ9jLFaj7qpUbToRXYzvaZGgq0s2WCdg+dp3gpLY41TDjTqfyqgMOp1PA4Eb6H5qyvrg21LLTg1XDKD8gegJPuVJY3bGrRtLmuym6o9hDw5gdBDjDtRoSAPZed8jDjrk7/AMnqfFzz1FV/gPtKzXHwOa9hkGCHAEcDC43+BUT4jNM/0nT9UltsMmq11MinHxBstBA4QND6rztBiuY920mB8R5ryXBKX0Z6sFN96DaQt6egJefP7Il1bY5RHIKQY4gyn+F3ocIJ1Qzw/tjeg6pSouOZzdTuvF1BHJYh8cv2ZyPndSlGpG+y9bULdkxxDDqoHibo0wNzM7R06oGnbk8D7Er07TQtHuclMMIp/wAwH8uvrwWtlhFZ3/rcBzILR7lNqVp3QykyTueqRlmkqRtnPtPi7ixtMOj80aeQP6qVKZY2f5noEvypuGKjBGo8lbU36rQLZo1TGaUGDXhpuBHr1CrL2yp3UPbDaoAyu4OjYO5qAoFXnZike6E7iYUWRNO0BP8AYnucMryQ5tQnoJH6aLmzszXef9PL5uaP0mVXXF5l4pXcY8GGcwHnx8gl+RrSOjza0csO7GOBDqrwAD8LdSek8ETi9tlgNGgO3ILy37YsG4d5wPfdG1b+nWAIIM/vVdkf12BHyKX2Pn/aFpFYg8AI9RP1S0aKl7X20VGu/M39R/iFPUXw6QOY16hVYmnBD0zswyJXem5cKa70kMhjYwsHkSdkdjtyKVAvGjg3TnmOghD2zDGiQYxfOqyw7TrPTaF2CPKdvpE2a2qXZwsqJLZJJJGrjx4wOQVp2DrljajM34p/tkNExxBykH/KkaT4gBNcJvDTqAzE+F3kSNY46wqPK+dsXk+Mlj4oocatHOqFxdmGzZ2A3yj96+ia4G5jg0Nd3dQaHXc9fzLStdyYLdOI1PUEEf8AaW0XFlSdHNO0iSPMhV4vk8VR5eb47f2J3tnTZh76tKl8dXxujXLnmQOQ4gcJQHYxooMdeVNIkUwR6F3mdgmPb2gw3VN72iDTZoNjBIgyk+L95cuZTaAymAJM6QN58tVRzjJa99krxSW2VHZTtV/EVKtSpo1jdZmOmvM6pdiPaV9xckgRTAyBo2AH1lK78U2Mbb2xJpgzUdsXugb9Fxwa0dn5NgpWeUXjH/FhJZEWlhXy03u4wT7CVJGrJJPEp8aTzSqBu8RHr9kRZ9mGZJc5xcNSBEfdeLjaVn0KaQgpydkRRZrvCLr2ob8PDgVq1rXHb6LHI5sYUq4geNYgDTCxBQJTVahyzPBLn4o1kkuDR10lLu0mOik0Mp6vI1JGgHOOajKtw55lxJPVOx/Gc/s3oWnR9IpY/ScADUYPM6Ij+Fa/Yh08iIXy4ORuH4jUpGWHzHA+iOXxKWmcPe1WHlmR8aatJ6iSP0n2U/CtaFyyvSh2ocPUeXUJFeYHUbOXxt5jeOo3WYsqS4y7QYmLIW7V0dSWrWp92aHWTJhV+E3MNAGnP7qZw23OUugxzTWyqKD5Dvo5bN+0eNNYcjdXwDO4b1jiVIurkuLiSSeK9xJznVajjxcfYGFypUlZjxRhE4OpvkIq1uHMIIMFLmrqKpBQSjYVlc9guaOmrm6t9tR6x8lMOtRPEdE77N1HSQOh/VVdSzpHV7GlxG/Ex81NGTg3ECUuJ87bbzsD7SjrLCap/A6Ooj5q7tywaCB02RjQ0o+di5Zq9EpaWRb57e6j7thfWeQCZcQPeAvr7bVszovn3aKz7i5dlEB3jb67x6ytx3G2djzKcqED6BaYcCDyIhdGN4o6u91UBzo6HjHJDloCNyKLKPCcYa5rWVBq3TNxLfqR16pu1rAZGoPPrrKg8xlU2EYwzIGPDpB0I1EHhzTFO1slyY62hP2ptO9unCfC22a4DqKjvo4qcfYOGoJA81Y49Qe+s2oweGMhGxIgkT6lTl/ckwBoB+vUpvlbf1YOPCqpoEp0OpKbYf4SIQNFyKYUjJJvsfHGo9FZbVZjQdY4+Y4pi5uVpjkp3DLqSAVQSWwDqCFI24uzX+iaq3LXZpMEbdUNUpRBggH2909rYExzszX5Z4ESPRHMwpuTLmEcYGi3mvR3JImWjReKoFpTHNYg8iOs+XY0/NWeeo/QAIGUdizIqvHX5hB5V7MPxQs8BXZq5ZV1pLWEip7Mx3TuYd9AU4bcMZu6Cl+AW0Utd3GfTSPlK0uKWZ243IGq82UVKbZjY2qGlUGoY4/1CD7oRr6TDpTZ7T80E23IXalZEiQV3Ezkzrc3OYZRoI0A5IG3qEOWz3ZDBieML13MbrHDWjlKmD3uHOBzRodQfog3M4J7bXJe0sO/CeBSK7c4OIIgjcIscpPTHHJzYXjRJWHVFYbZue6APM8gnN0rZxSdlaUGdk/u71lJpc9zQBzMa/UpDa1QwZRp1Uvjd26q8/lbo0dOfmVNBeSQtxsb3na8F3gZOu7tP0CIpdqXFoloPUEj7qMbTRtF0BPn8fGlpB1+z6Hh3aBrwGgkHkdPbmisUsG3NMSYc34SeB4g9Dp7BfOKVcj6Kv7P4g9414DX7qeUXjd+gJY12hBeUKtAljxHXgfI8UMx08F9HqPES8AjqJHshKtxQEQxs9B9lryJHRm/0RDLZx2B9k8wbCXfE4QN9eKf06zAdWgAI85DqCI4eqDnyWjJ5GvRMV3w5wM7cPXZSjcsgluYDccwrnEaGV0gT8lE4hTyPc0cD+m4+aLA/s0MTtWE4hhQaBVpa0iBxktJ4HogQ4qjwwtNpleYzaDjrqp+tbuaYI+yfd9nWdWVNQqO0rudpqVOWbJcFTYWMupUuZ1o1djUWxyidxuuVWqWnYR7Lype6E7xKkcUxt1Q8m8kqGNzegdrsr23zPzfqvFBi6C9Tv8AjM4Ax/8A1nf7f+IQJ29Vixepj/BCzQLtSWLET6N9FrbfB/tHyC2Y0FxkcFixefD2DI2O3p9AiZ8D/wDb82rFiIwQ3Ow9V0w7ceSxYs9Gs7VRDtNNVwxho8JjWDqsWJeP8xy6FTuCp7NoFCnGkjWOOvFYsR5/xMOFzsfI/JIDt6LFi7CdEFC7t2WLFTINnRu4VP2V+J3kPqvVikz/AIgvoqbgfyz6/VIaKxYpcoGE74of5Y8gg8NqHTU+6xYsGLoZVXHLvyUn2k/1vRvyWLEz4/8A2GLoJw9x7ln9xXmKHReLFS+wQfDPiTYHVYsUufsZE6XR/lu/tPyUY5eLE74fTMl2eL1YsVoB/9k=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data:image/jpeg;base64,/9j/4AAQSkZJRgABAQAAAQABAAD/2wCEAAkGBxQTEhQUExQVFRUXFxgYFBcXFhcUGBcYFRQXFxcXFxcYHCggGBwlHBQUITEhJSkrLi4uFx8zODMsNygtLisBCgoKDg0OGxAQGywlICYsLCwsLCwsLCwsLCwsLCwsLCwsLCwsLCwsLCwsLCwsLCwsLCwsLCw2LCwsLCwsLCw1LP/AABEIAMIBAwMBIgACEQEDEQH/xAAbAAADAAMBAQAAAAAAAAAAAAAEBQYAAgMBB//EADsQAAEDAgQDBgQEBQQDAQAAAAEAAhEDBAUSITFBUWEGEyJxgZEyscHRQlKh8BQjYnLhM4Ky8RVDkhb/xAAaAQADAQEBAQAAAAAAAAAAAAACAwQBAAUG/8QAKBEAAgICAgICAgICAwAAAAAAAAECEQMhEjETQQQiMlFhgXGxFDOh/9oADAMBAAIRAxEAPwDmLhdKFbVJmVkzw2i+oYaJ5ngF8a8dH2baHtnWJ0RdetwQ9Kj3bTvPEoL+I1Q2BVh5qaLm2rJQT7iV1pVIEruQXEYCpwXc09v1S63M6plSMhb2gJaB8Qw8ESPiH6hK2iDBEFWN2xoZJIlKKjgSBE+kpWSNMDDmbQpplE0imVK2pfib6jRMbO2p8AEcIHZPkKPoX0ABqUEbmSTPFM+0FDJSe5vBp/XT6qIbcu5rXFp0bhamuRTfxHVbsqQJU2ys48UXRujMHZDyHcBzTdKMo6GUBQOiLoGToiQnItAuK4frnZqDuOSUhxBVXd0YI3nfoh61AP3Y1BKDsHHmqKsW06khEsMro6zAGgj1Q7mjiHATz0WJNdjeSl0MrOuGmTwXK6uy90+y51DLCRrG0JV/Fo3kaVehUMScnL2M3Vls16W06srd1ZCpjfGFvdJW17Qz05G4XGijrVwlGt9i53Ha9E4HLvTejsUwkg52CQeCXtpkbghKcXFjozjNWg+gZRbWoO2TVoAElMi7E5HQL3kLEJVriSsWco/sLxv9BNC3pCPAzXfQJnTo0ogADy0UfVu+q7ULsgbn3TVJoVPC5dMeX1lLXxyMKLdVVja35gJD2jwvuyarBLDq4flJ4+XyWNJsZhk4vjIVNeUUyrsEp/iV2pXEoZY2V1Y9t3wj7errok1GpKZUwWZZ4obpCpL0MarhILzr1P0XN120cQkOL3BNUz+GB9fqhH3CJaQEceil/wDINJiV1NzqMpUuHaJnhNSdDwXJ2a8aopqb+9aWOOjgQfIiFOXPZhzZhwPKRum2cgeHcIn+IPEafJHa6ZMuUHceiN7lzDDhC1MyqLEcPc6S0ZuXP2S5lm+f9N8/2lJfZXHJFrs72VaRHFNrMR5pbb2zpgNdPkUyeclJx4nT6IloVlaeke17zMenBam7SoVVjX6ruYSwxSoZitO651a06DZB1q3ALpalcnZ3BLYTZOymI0O6U43Zmi+R8LtR9k24grK471ppvEa6HkOYQulpg24y5L+yfo1kbSchbnDX0j+YcCNV0ozxB9kLVMfaatDOk5GUqZ9eCEtk3oDIxznb8E2KsmzSro7G4yNAOpXE1GncBLXVp1Kzv0XIWsFB4yclpXoZhAQvfALWleweiGVM3xyW0dRh0LEY2/EL1BUAfJlPmL8T1TOzug+ApVF4dc5XK2WFVosoubc+GE+smOLNYjlzUlbV5hPziIpsEmEjSdiMsW1SBMQ7J0XkuY40jxaAC30HBAjsvTbvWcecAD2Rhxdh/wC0PXxluwE+qKU21o2CyLVhuG4dSa7QFx/qOnsvL3WoOmyBoYrLgAjbnxgEaEbpEk6CSalbJjGa5FaoOv0CBp1ddVS3+Eiu7POUxDxE7DcJLiuFGjBDszeaojxaKINPR1pmUVReWlLLStIRTaqQ4tM5op8Pug8fNNnAAbcFNYDoS7hz6rviONnNlaBA0JPErnK9EmTG5SpDSm1wcTmGvmvTUcDOfXySE4q/ouZvT8Tj5BdxjRvivsr7K4LtHEShMct3Gi7LuPFHON/0SDD70uME68FS2VzpDvLz81oieJ43yRDtvEXTuNJW/aTBDSOemCaR101ydD06pXSrCEMsf6PQhOOSNoa0quuqLpO1SilVHNNrCoOSxGSQyptAAJXSs8E9EpxC+LHARuEIcWKKxPib2ULSF0L5GnySG2xAO3MI0X/Bq20DLEMqdXKQDC07SvLaOZvMJa1xOsplReHsNNx0IhctC5Y+LUiRp37yjKV4gMQtHUnlp24HmFztzqhaLNNWhyKhK3ahqRRDXLkAwhtQrxaZ1i2jD5uSvWmFvWs6jPipvb5tI+iOw7BK1YjKwhvFzhlA667+i9N0FGSobdnWOqf2jc/ReYxcF1TXYaCP1TmnbihQcG7NaSepjdRta6MqRR5StHR2H5x1XjTCWNujKNa6VsoUM4hdJ8EGVU2js7AW+qkabk2wi6yvjg758EpgziP4c3WCluI2uZpDABOuU6DrlPDyVOHtFMTulVWnJ0IAWNOP4k+OdslaWD1tgz9R90xo4DUnxkNHnJ9Amzq4Z+L5LG37TxHRdbfYyUpPoHpuyANA0j9+an33Ub7yqcRmB/eqlcZsSysWNkzq3yPD01HogxwTbTCjJGC9WNqly4XOHVaMF7dDxBB+Syg7imyxpdB3fQfSdBCo7K6Dx81N06Rdsm+EljXFodmc34gOBKBC59FXRuclOHCZ4f4SG6wak8/Bk6tMfpsi6lzJgnZaG5A4rb12TY8bjbXbFh7LgairPQt+xTW1wohogg9NlzdegblcmXJJkEjksdMY/I/Yv7UWzqeRztjI6aQkTHqzxK3/AImg5h+IDNTPUcPXZQVGQYO4RKK46G4ZuSp9oLLjwR9jV0S4ldbSpB6IGhrRQUaiMo0ySl9hXk6BMalwKYLnHyCx7QiVroJvbRlRmV+/A8lNXGEvpmR4m8xr7pqMRa7jr1RNCtyK5IGKlAR0UWxqbvptOpaD5brKVvT31HQrujnk/gXd2eRWJv3rF6usHyP9AP8AGkAy6AB+917ZYxTeIDgTylfN7vFKlQ+Jzj0nT2XlvWI20VHgkl2F40z6Jd2wqsewHcETyPBQjcMLnljjkcODuYVNgN+S3Q+Ibg8Vvjln34FWn8bYzjjA4xzHyQwk4aYUW4v+CRusNfS+MeRGoPkV7ROibXbX5C12UiZGkR5cksyFN58h8W/Z2YJTfA7XNUE65dTy6fqllvS1AGp2jqquhQ7ii50ahpLjzIEpMgMkvQvxzEC6oWgkBumnPj9vRLf4g8z7oB9ckk8Tv6rUVV3AZGCiqGPecStadYyCgRUkrvSJkACSdlnCjGVtg01W+EwRrqJ9FtimBvq5HteA+n/TqR9/8pbhltUBILmgH+pw+ibUsPrZpz8PzO4enknKNK6IMknemTGKXb5NNxzzrJEQOKBo+IgBWt72cFXVxDXnTM1xn1kQUDQ7Fup/DWYRzIMrnG1aDh8mCVMW0zAhM2EUqTqhiY06uOgRVvgIBBc8OI4CQPlKE7WYVVysylmWTOp3jTh5pUMTsJ54SaiJnYu5cziLiuAwup+ZnufsvW4XU5s9z9kzwD+cA+2rF25TmxKnmUnU4LoIOkj/ACndlUmISXHi6MdNaHFF0GUtx3s46o7vaUa/E3YzzCYNEDXfgEey6DGwdfMok6JZylGVw7Pnlxa1G6OY4HqCudFh0Cvql+OaGfftB2bPkJQt6HRyzfoHwy07tgLtEkxS8zuPIGAqV933oLTvEae0/qoG+Dqb3NPA+6yC5M3Hbf27C21iEfaXJ5pBScT1R1uCEU40OaKy2xEARut6V1JSK2cjbV3iEpctoVxVnatWGYyePNYkl84io4TxXi7gESVM6rvSKFYiWL05GRY0sb003Bw9eoVrhFVrvG3Y8ORUBRCp8LuO6ty9286AewUeVGTVj+7wyg6S4EE7w4gH0CXPw+1afhHq8/KVNVLt7vieT6ocbrqMjja9llSuabPgaweQE/dF1z31Go1vxFhgdYUHnIiDsq/ArzRplZTTBnHVohy9bEJ92twfuqoqtHgqa6bB3Eeu/ukcpzKcc+cbNWuRmG1P5rPX/iUCCi8OH81nr/xK1LYOTplBUvMhboTJ0gxsn9tixIJyRG3iA09kiFg6qWlseEnfqsxWnWDA0Fmp5nYeiybldRI+MZdjAY53glojKSNdZ6r3+OcfxKfoWr6UteRMzoZGoCy9u+7YXcdh5lNWPVmcUuh43EmNMQC7gGjXVHitUr0zTdSgHYk6g8DrCkLOp3IDozV3a66wD9VSW7nFoc58u4tB1HshunYE42TVxdPoVDTr0ywjju0jgR0KY035gCNQdk0v2CtTy1CDG2bcDiPL7Kfp2r7aoGOB7t+rCdvQ7fsIuakHGVrfZ2xNn8v/AHBEYdVygQtL2kXM0BPiGwlGWeHv4tLR10Uuf8h8JJLZ3FWDnds0FxSWvir3EknfgisdrRTc1p4tDvXUCfRTrSg4aGQSexl/HO4Fe0q+slBMK7MKFoZRRUhmbIOvBAYnYGuNABUbx5jkV7hVc/CnD6REHmhdr7R7F3ToEwnDmUxqJdxJXPF7Vsy0ieSbMLSIInqD9UJVwlpM53RyMFHz5IXy3sT0mrs4wOvBNG2bG8z++iHuqO5Spv0Mi7YurWhcZnePksXZt04afRYu5M3Z8/aUVTciquBVmHVhI5t8Q/TVcHUiCvUlKL6FxO1uwucANyU97QuDGU6Y5SfTQfVc8JsXQ1xZl4NJ0Jnjr+9Uvx6se9d/SAB7T9VP+U6/QSdsFDl468AcGncgkeiCddFb0nZt9+Cf4/2Hd6Qwp1E0w+77sjkkGqLoO5pMo+wZI+hNLK9I03iQRofkRyIUriHZetTBLQKg/p+L/wCTr7Sm3Zlx0aTOug5c0xxfHKdI5Zl3Ll5lApMnUpQlUT58+xqgiadT/wCHfZMcKsqhrUxkdx3BH4TuTsnFbte7ZrV5bdoahqskDjz/AClMUra0MlKfF6KOja923LueJSy9ZNRgPH7mU3tr7O3aEFd0JyuH4XCfIwiTSlslV+wfHrUZWvAjg76fVSeMHWkDtn+33K+hPt89N7Tx2895UVjuHuyEQczDmHpv++iosLGwJtfLcOc6TG3H8OiLwa5LKkuOjvinil9X+YBVZvEPA3BHFdMOILh7n0UuWyiKVFndBktObRwh3SdAfp7LtePLaNHWYfAnz4D0SmlbOrg02jV34uDepXXF6bHXVqxzyadLxV8hkzlO0dQPSUfx8Ly769EHyZrG6bsZ4ritNrd9nCcoQ9bFGvpksJJjQRuYQbxQq1Zp02tt2OAcY1eBsTxn9U/tRZucAxmUQN2ubz2nf/CPN8Spdi8XyINW0yPuLKpUouJyl7T3kN3LHEjXq0AD0SEFfULnBBRd3lOoXgghtMNJIzkZpIJ3yt4c1LYv2aqF2ekwydXMPhg8xmgR0QZo/ekV/C+QnCpMnWSu7W8yiW4LXmO715Zmz80ZT7LXR/8AVHm5g+qRwk+kWyy449tHmGuA1G6aVL0sa551jRo6rLbAazYBaB/ub917juCVyxgp0nPEy6IPlx80CxT6oQ82JvtCF2MP5rz/AMk934ig721qU9KjHM/uaQuFFy1wpD/q1of2V2ToTqnds2RqpmwqgHmmzb4yDwSZq0C0HvtxOyxEsrCAsS7YvnISUSAeKd23dngw+YEqKx3G2scRThzuP5R90pp47WOz48gFbDC65UY48tH1erSafPmoPthg/d1M4nLU18ncRP6rlhfaysww/wAbfY+hViK9K7oOG7SPVp+4RU4OxaUsb/g+a4rh4pw4TlLRHHXqgaWitcWwruu7dnaXnUj8jG6CSeeuin8VIcfDrrw2Tlk9Mog72gCk4yiqbZK4U6ZA1TPCbbO7oNzyQZJVsJse0rj+Ht3PHxmA3z/evopapcSSSZJMk8yeKa9qquUsYNg2Z4EnT6fqpsvQ4oXG2dGlsJN1CZYVVzVWev8AxKRFEWF0ab2uGsbjpsfmncEZPaL+zr5XfNNGktOmoI0Uk3GGcneyc4Ri7HkMOb+n9ylzpolcWtjS5c6WuZz1C4X2pRr6oH4Xe3+UO++pHdhPCY/yh8nH8gFvokrvDHNeX0jlPEcCiLfMwZqtFpcdgBLj1gTComVWE6NLQNjAc734LtUbTg5WunyknzPFH5INdmObuqJ8XtwadTK1tFoaY016k66JTaGkLYNbrXe8hzs0uIJghw4baeae18TYwPa9ri1wIcABtHDVLez9Gg13eauIzd20gZjIicvQfNeh8TNCON12Q/LxTlNP0M7DF6NvTLSzi3fUE8dE1PbGlWYRlAAmDA0I6+c6r592hpVHtdDHAA5jI1A1jyCSUbgsBDjAETzM8FV5U4UiNYnztn1XD8WNR9LKdS4xzgCZ9fEPRU/aCm7KKm5HIbjlO0+a+aYVi4aGV3s7tjBDPMw3NHKM30VJgvblrXNFf/TqQNZdlJmDprG08t+a8yON8+K9/wCyybdKS9BGHWh7wOh5BGoIcI88pj0RuN4v3RaGkHXxCXaDmQZ46I2xugKj8tZtVhIIjL4QROUFvEc/JBYxSZUl1PxOkyx3xacWn8Q6dUUscoJr2HDLHJNOfQGMTzsImJ1M6tI5clxt75zCOI6aiPn81wpW9B4IFQsOxaeHQgrWhaMZBDiQDrxCncaV2WVHpIZC4LvAfG13A+IR6z9FD4tatpV6jG/C12nSRMekx6KoxjEXsHgaGtIjvBvJ/wCKi6h1Mmdd95QSkmqWx/x4NO//AALsRJTNrZ0S/DinFBhkGFJIezjeYo1jy38sD2AWKbxAnvH/ANx+axPWJUDQkrOW1n8S5Vd0Vh9MzKulqIC7CXMTjstdOZWAnwu0I4baFLK4gLbDKkVaZ5OHz/ypnuIcj6JWsW1dHtkcOEeRQVTsxS/O/wAvD9kypXEMJPHZTuJ9o6bDEl7uIbBiOZ2Usb6irYpKTYxt+zNuDLi53Quj5Qjjh7A3KwBoHAfvVRf/AOwqcGN8zJ+q723bCpPia0+Uj6lM8eSvsc4Svs17Z2jgWEjSCB7jT5KXqUyDBBB5EQV9KfWZe0C0ENeNRO7XDb0KlO0FlL2RrUgNewbgjY9U3DKlxDhJvTJ+F1oM1RDrJzfiaR6LSk2E1yQxHcJ32ZpnvQ7l9kmaFU4O0U6ZJ3I/f76KbI6R0uiir3ojKNY339lK4rjzW+GjBI3PAc45rTtFiZpsDW/E+ZPIRrtx1Utb1OCDFic1zl/RmPHGLpDgY1WJnPHkAnNhj9QQHkEeUH9FKBdmVCEyWNegpQT7G3afE8rSQ3M55ysEgcySecJb2RuGULkVahI8J0mRJEanlqfVca1B9eo3eGshvvJ8iZXlxZOaJOyqxyjjior32QvFzbcuvSHeN0RVc11OoZeSKgkwTOam7lAiPIrnZYa1rwamrhPgIG5nXqORU1XuKlJoLZmYGnuVYYFhjrpgqE5XRw4EHXyj7qlR+ishyKpujXEbZ1YEZJpiPAIJJB4ngg8FcBVeakh4EZNoGmUbKmxW97kNpad7+J0QI4GOMj7IPEMHc+g64owarW+NoPxtaCfDH4oO3HZVYYUuSRHkm39X0eV6/eeFhyvOpIMcdR+isMCsA1jatQkBkuk7kxseYGi+O9mbt77gBrvAPE+djB2n9/NW1TtOLms2hPgmIncj56priq4r+xHJ9jLFaj7qpUbToRXYzvaZGgq0s2WCdg+dp3gpLY41TDjTqfyqgMOp1PA4Eb6H5qyvrg21LLTg1XDKD8gegJPuVJY3bGrRtLmuym6o9hDw5gdBDjDtRoSAPZed8jDjrk7/AMnqfFzz1FV/gPtKzXHwOa9hkGCHAEcDC43+BUT4jNM/0nT9UltsMmq11MinHxBstBA4QND6rztBiuY920mB8R5ryXBKX0Z6sFN96DaQt6egJefP7Il1bY5RHIKQY4gyn+F3ocIJ1Qzw/tjeg6pSouOZzdTuvF1BHJYh8cv2ZyPndSlGpG+y9bULdkxxDDqoHibo0wNzM7R06oGnbk8D7Er07TQtHuclMMIp/wAwH8uvrwWtlhFZ3/rcBzILR7lNqVp3QykyTueqRlmkqRtnPtPi7ixtMOj80aeQP6qVKZY2f5noEvypuGKjBGo8lbU36rQLZo1TGaUGDXhpuBHr1CrL2yp3UPbDaoAyu4OjYO5qAoFXnZike6E7iYUWRNO0BP8AYnucMryQ5tQnoJH6aLmzszXef9PL5uaP0mVXXF5l4pXcY8GGcwHnx8gl+RrSOjza0csO7GOBDqrwAD8LdSek8ETi9tlgNGgO3ILy37YsG4d5wPfdG1b+nWAIIM/vVdkf12BHyKX2Pn/aFpFYg8AI9RP1S0aKl7X20VGu/M39R/iFPUXw6QOY16hVYmnBD0zswyJXem5cKa70kMhjYwsHkSdkdjtyKVAvGjg3TnmOghD2zDGiQYxfOqyw7TrPTaF2CPKdvpE2a2qXZwsqJLZJJJGrjx4wOQVp2DrljajM34p/tkNExxBykH/KkaT4gBNcJvDTqAzE+F3kSNY46wqPK+dsXk+Mlj4oocatHOqFxdmGzZ2A3yj96+ia4G5jg0Nd3dQaHXc9fzLStdyYLdOI1PUEEf8AaW0XFlSdHNO0iSPMhV4vk8VR5eb47f2J3tnTZh76tKl8dXxujXLnmQOQ4gcJQHYxooMdeVNIkUwR6F3mdgmPb2gw3VN72iDTZoNjBIgyk+L95cuZTaAymAJM6QN58tVRzjJa99krxSW2VHZTtV/EVKtSpo1jdZmOmvM6pdiPaV9xckgRTAyBo2AH1lK78U2Mbb2xJpgzUdsXugb9Fxwa0dn5NgpWeUXjH/FhJZEWlhXy03u4wT7CVJGrJJPEp8aTzSqBu8RHr9kRZ9mGZJc5xcNSBEfdeLjaVn0KaQgpydkRRZrvCLr2ob8PDgVq1rXHb6LHI5sYUq4geNYgDTCxBQJTVahyzPBLn4o1kkuDR10lLu0mOik0Mp6vI1JGgHOOajKtw55lxJPVOx/Gc/s3oWnR9IpY/ScADUYPM6Ij+Fa/Yh08iIXy4ORuH4jUpGWHzHA+iOXxKWmcPe1WHlmR8aatJ6iSP0n2U/CtaFyyvSh2ocPUeXUJFeYHUbOXxt5jeOo3WYsqS4y7QYmLIW7V0dSWrWp92aHWTJhV+E3MNAGnP7qZw23OUugxzTWyqKD5Dvo5bN+0eNNYcjdXwDO4b1jiVIurkuLiSSeK9xJznVajjxcfYGFypUlZjxRhE4OpvkIq1uHMIIMFLmrqKpBQSjYVlc9guaOmrm6t9tR6x8lMOtRPEdE77N1HSQOh/VVdSzpHV7GlxG/Ex81NGTg3ECUuJ87bbzsD7SjrLCap/A6Ooj5q7tywaCB02RjQ0o+di5Zq9EpaWRb57e6j7thfWeQCZcQPeAvr7bVszovn3aKz7i5dlEB3jb67x6ytx3G2djzKcqED6BaYcCDyIhdGN4o6u91UBzo6HjHJDloCNyKLKPCcYa5rWVBq3TNxLfqR16pu1rAZGoPPrrKg8xlU2EYwzIGPDpB0I1EHhzTFO1slyY62hP2ptO9unCfC22a4DqKjvo4qcfYOGoJA81Y49Qe+s2oweGMhGxIgkT6lTl/ckwBoB+vUpvlbf1YOPCqpoEp0OpKbYf4SIQNFyKYUjJJvsfHGo9FZbVZjQdY4+Y4pi5uVpjkp3DLqSAVQSWwDqCFI24uzX+iaq3LXZpMEbdUNUpRBggH2909rYExzszX5Z4ESPRHMwpuTLmEcYGi3mvR3JImWjReKoFpTHNYg8iOs+XY0/NWeeo/QAIGUdizIqvHX5hB5V7MPxQs8BXZq5ZV1pLWEip7Mx3TuYd9AU4bcMZu6Cl+AW0Utd3GfTSPlK0uKWZ243IGq82UVKbZjY2qGlUGoY4/1CD7oRr6TDpTZ7T80E23IXalZEiQV3Ezkzrc3OYZRoI0A5IG3qEOWz3ZDBieML13MbrHDWjlKmD3uHOBzRodQfog3M4J7bXJe0sO/CeBSK7c4OIIgjcIscpPTHHJzYXjRJWHVFYbZue6APM8gnN0rZxSdlaUGdk/u71lJpc9zQBzMa/UpDa1QwZRp1Uvjd26q8/lbo0dOfmVNBeSQtxsb3na8F3gZOu7tP0CIpdqXFoloPUEj7qMbTRtF0BPn8fGlpB1+z6Hh3aBrwGgkHkdPbmisUsG3NMSYc34SeB4g9Dp7BfOKVcj6Kv7P4g9414DX7qeUXjd+gJY12hBeUKtAljxHXgfI8UMx08F9HqPES8AjqJHshKtxQEQxs9B9lryJHRm/0RDLZx2B9k8wbCXfE4QN9eKf06zAdWgAI85DqCI4eqDnyWjJ5GvRMV3w5wM7cPXZSjcsgluYDccwrnEaGV0gT8lE4hTyPc0cD+m4+aLA/s0MTtWE4hhQaBVpa0iBxktJ4HogQ4qjwwtNpleYzaDjrqp+tbuaYI+yfd9nWdWVNQqO0rudpqVOWbJcFTYWMupUuZ1o1djUWxyidxuuVWqWnYR7Lype6E7xKkcUxt1Q8m8kqGNzegdrsr23zPzfqvFBi6C9Tv8AjM4Ax/8A1nf7f+IQJ29Vixepj/BCzQLtSWLET6N9FrbfB/tHyC2Y0FxkcFixefD2DI2O3p9AiZ8D/wDb82rFiIwQ3Ow9V0w7ceSxYs9Gs7VRDtNNVwxho8JjWDqsWJeP8xy6FTuCp7NoFCnGkjWOOvFYsR5/xMOFzsfI/JIDt6LFi7CdEFC7t2WLFTINnRu4VP2V+J3kPqvVikz/AIgvoqbgfyz6/VIaKxYpcoGE74of5Y8gg8NqHTU+6xYsGLoZVXHLvyUn2k/1vRvyWLEz4/8A2GLoJw9x7ln9xXmKHReLFS+wQfDPiTYHVYsUufsZE6XR/lu/tPyUY5eLE74fTMl2eL1YsVoB/9k="/>
          <p:cNvSpPr>
            <a:spLocks noChangeAspect="1" noChangeArrowheads="1"/>
          </p:cNvSpPr>
          <p:nvPr/>
        </p:nvSpPr>
        <p:spPr bwMode="auto">
          <a:xfrm>
            <a:off x="460375" y="-1066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data:image/jpeg;base64,/9j/4AAQSkZJRgABAQAAAQABAAD/2wCEAAkGBxQTEhQUExQVFRUXFxgYFBcXFhcUGBcYFRQXFxcXFxcYHCggGBwlHBQUITEhJSkrLi4uFx8zODMsNygtLisBCgoKDg0OGxAQGywlICYsLCwsLCwsLCwsLCwsLCwsLCwsLCwsLCwsLCwsLCwsLCwsLCwsLCw2LCwsLCwsLCw1LP/AABEIAMIBAwMBIgACEQEDEQH/xAAbAAADAAMBAQAAAAAAAAAAAAAEBQYAAgMBB//EADsQAAEDAgQDBgQEBQQDAQAAAAEAAhEDBAUSITFBUWEGEyJxgZEyscHRQlKh8BQjYnLhM4Ky8RVDkhb/xAAaAQADAQEBAQAAAAAAAAAAAAACAwQBAAUG/8QAKBEAAgICAgICAgICAwAAAAAAAAECEQMhEjETQQQiMlFhgXGxFDOh/9oADAMBAAIRAxEAPwDmLhdKFbVJmVkzw2i+oYaJ5ngF8a8dH2baHtnWJ0RdetwQ9Kj3bTvPEoL+I1Q2BVh5qaLm2rJQT7iV1pVIEruQXEYCpwXc09v1S63M6plSMhb2gJaB8Qw8ESPiH6hK2iDBEFWN2xoZJIlKKjgSBE+kpWSNMDDmbQpplE0imVK2pfib6jRMbO2p8AEcIHZPkKPoX0ABqUEbmSTPFM+0FDJSe5vBp/XT6qIbcu5rXFp0bhamuRTfxHVbsqQJU2ys48UXRujMHZDyHcBzTdKMo6GUBQOiLoGToiQnItAuK4frnZqDuOSUhxBVXd0YI3nfoh61AP3Y1BKDsHHmqKsW06khEsMro6zAGgj1Q7mjiHATz0WJNdjeSl0MrOuGmTwXK6uy90+y51DLCRrG0JV/Fo3kaVehUMScnL2M3Vls16W06srd1ZCpjfGFvdJW17Qz05G4XGijrVwlGt9i53Ha9E4HLvTejsUwkg52CQeCXtpkbghKcXFjozjNWg+gZRbWoO2TVoAElMi7E5HQL3kLEJVriSsWco/sLxv9BNC3pCPAzXfQJnTo0ogADy0UfVu+q7ULsgbn3TVJoVPC5dMeX1lLXxyMKLdVVja35gJD2jwvuyarBLDq4flJ4+XyWNJsZhk4vjIVNeUUyrsEp/iV2pXEoZY2V1Y9t3wj7errok1GpKZUwWZZ4obpCpL0MarhILzr1P0XN120cQkOL3BNUz+GB9fqhH3CJaQEceil/wDINJiV1NzqMpUuHaJnhNSdDwXJ2a8aopqb+9aWOOjgQfIiFOXPZhzZhwPKRum2cgeHcIn+IPEafJHa6ZMuUHceiN7lzDDhC1MyqLEcPc6S0ZuXP2S5lm+f9N8/2lJfZXHJFrs72VaRHFNrMR5pbb2zpgNdPkUyeclJx4nT6IloVlaeke17zMenBam7SoVVjX6ruYSwxSoZitO651a06DZB1q3ALpalcnZ3BLYTZOymI0O6U43Zmi+R8LtR9k24grK471ppvEa6HkOYQulpg24y5L+yfo1kbSchbnDX0j+YcCNV0ozxB9kLVMfaatDOk5GUqZ9eCEtk3oDIxznb8E2KsmzSro7G4yNAOpXE1GncBLXVp1Kzv0XIWsFB4yclpXoZhAQvfALWleweiGVM3xyW0dRh0LEY2/EL1BUAfJlPmL8T1TOzug+ApVF4dc5XK2WFVosoubc+GE+smOLNYjlzUlbV5hPziIpsEmEjSdiMsW1SBMQ7J0XkuY40jxaAC30HBAjsvTbvWcecAD2Rhxdh/wC0PXxluwE+qKU21o2CyLVhuG4dSa7QFx/qOnsvL3WoOmyBoYrLgAjbnxgEaEbpEk6CSalbJjGa5FaoOv0CBp1ddVS3+Eiu7POUxDxE7DcJLiuFGjBDszeaojxaKINPR1pmUVReWlLLStIRTaqQ4tM5op8Pug8fNNnAAbcFNYDoS7hz6rviONnNlaBA0JPErnK9EmTG5SpDSm1wcTmGvmvTUcDOfXySE4q/ouZvT8Tj5BdxjRvivsr7K4LtHEShMct3Gi7LuPFHON/0SDD70uME68FS2VzpDvLz81oieJ43yRDtvEXTuNJW/aTBDSOemCaR101ydD06pXSrCEMsf6PQhOOSNoa0quuqLpO1SilVHNNrCoOSxGSQyptAAJXSs8E9EpxC+LHARuEIcWKKxPib2ULSF0L5GnySG2xAO3MI0X/Bq20DLEMqdXKQDC07SvLaOZvMJa1xOsplReHsNNx0IhctC5Y+LUiRp37yjKV4gMQtHUnlp24HmFztzqhaLNNWhyKhK3ahqRRDXLkAwhtQrxaZ1i2jD5uSvWmFvWs6jPipvb5tI+iOw7BK1YjKwhvFzhlA667+i9N0FGSobdnWOqf2jc/ReYxcF1TXYaCP1TmnbihQcG7NaSepjdRta6MqRR5StHR2H5x1XjTCWNujKNa6VsoUM4hdJ8EGVU2js7AW+qkabk2wi6yvjg758EpgziP4c3WCluI2uZpDABOuU6DrlPDyVOHtFMTulVWnJ0IAWNOP4k+OdslaWD1tgz9R90xo4DUnxkNHnJ9Amzq4Z+L5LG37TxHRdbfYyUpPoHpuyANA0j9+an33Ub7yqcRmB/eqlcZsSysWNkzq3yPD01HogxwTbTCjJGC9WNqly4XOHVaMF7dDxBB+Syg7imyxpdB3fQfSdBCo7K6Dx81N06Rdsm+EljXFodmc34gOBKBC59FXRuclOHCZ4f4SG6wak8/Bk6tMfpsi6lzJgnZaG5A4rb12TY8bjbXbFh7LgairPQt+xTW1wohogg9NlzdegblcmXJJkEjksdMY/I/Yv7UWzqeRztjI6aQkTHqzxK3/AImg5h+IDNTPUcPXZQVGQYO4RKK46G4ZuSp9oLLjwR9jV0S4ldbSpB6IGhrRQUaiMo0ySl9hXk6BMalwKYLnHyCx7QiVroJvbRlRmV+/A8lNXGEvpmR4m8xr7pqMRa7jr1RNCtyK5IGKlAR0UWxqbvptOpaD5brKVvT31HQrujnk/gXd2eRWJv3rF6usHyP9AP8AGkAy6AB+917ZYxTeIDgTylfN7vFKlQ+Jzj0nT2XlvWI20VHgkl2F40z6Jd2wqsewHcETyPBQjcMLnljjkcODuYVNgN+S3Q+Ibg8Vvjln34FWn8bYzjjA4xzHyQwk4aYUW4v+CRusNfS+MeRGoPkV7ROibXbX5C12UiZGkR5cksyFN58h8W/Z2YJTfA7XNUE65dTy6fqllvS1AGp2jqquhQ7ii50ahpLjzIEpMgMkvQvxzEC6oWgkBumnPj9vRLf4g8z7oB9ckk8Tv6rUVV3AZGCiqGPecStadYyCgRUkrvSJkACSdlnCjGVtg01W+EwRrqJ9FtimBvq5HteA+n/TqR9/8pbhltUBILmgH+pw+ibUsPrZpz8PzO4enknKNK6IMknemTGKXb5NNxzzrJEQOKBo+IgBWt72cFXVxDXnTM1xn1kQUDQ7Fup/DWYRzIMrnG1aDh8mCVMW0zAhM2EUqTqhiY06uOgRVvgIBBc8OI4CQPlKE7WYVVysylmWTOp3jTh5pUMTsJ54SaiJnYu5cziLiuAwup+ZnufsvW4XU5s9z9kzwD+cA+2rF25TmxKnmUnU4LoIOkj/ACndlUmISXHi6MdNaHFF0GUtx3s46o7vaUa/E3YzzCYNEDXfgEey6DGwdfMok6JZylGVw7Pnlxa1G6OY4HqCudFh0Cvql+OaGfftB2bPkJQt6HRyzfoHwy07tgLtEkxS8zuPIGAqV933oLTvEae0/qoG+Dqb3NPA+6yC5M3Hbf27C21iEfaXJ5pBScT1R1uCEU40OaKy2xEARut6V1JSK2cjbV3iEpctoVxVnatWGYyePNYkl84io4TxXi7gESVM6rvSKFYiWL05GRY0sb003Bw9eoVrhFVrvG3Y8ORUBRCp8LuO6ty9286AewUeVGTVj+7wyg6S4EE7w4gH0CXPw+1afhHq8/KVNVLt7vieT6ocbrqMjja9llSuabPgaweQE/dF1z31Go1vxFhgdYUHnIiDsq/ArzRplZTTBnHVohy9bEJ92twfuqoqtHgqa6bB3Eeu/ukcpzKcc+cbNWuRmG1P5rPX/iUCCi8OH81nr/xK1LYOTplBUvMhboTJ0gxsn9tixIJyRG3iA09kiFg6qWlseEnfqsxWnWDA0Fmp5nYeiybldRI+MZdjAY53glojKSNdZ6r3+OcfxKfoWr6UteRMzoZGoCy9u+7YXcdh5lNWPVmcUuh43EmNMQC7gGjXVHitUr0zTdSgHYk6g8DrCkLOp3IDozV3a66wD9VSW7nFoc58u4tB1HshunYE42TVxdPoVDTr0ywjju0jgR0KY035gCNQdk0v2CtTy1CDG2bcDiPL7Kfp2r7aoGOB7t+rCdvQ7fsIuakHGVrfZ2xNn8v/AHBEYdVygQtL2kXM0BPiGwlGWeHv4tLR10Uuf8h8JJLZ3FWDnds0FxSWvir3EknfgisdrRTc1p4tDvXUCfRTrSg4aGQSexl/HO4Fe0q+slBMK7MKFoZRRUhmbIOvBAYnYGuNABUbx5jkV7hVc/CnD6REHmhdr7R7F3ToEwnDmUxqJdxJXPF7Vsy0ieSbMLSIInqD9UJVwlpM53RyMFHz5IXy3sT0mrs4wOvBNG2bG8z++iHuqO5Spv0Mi7YurWhcZnePksXZt04afRYu5M3Z8/aUVTciquBVmHVhI5t8Q/TVcHUiCvUlKL6FxO1uwucANyU97QuDGU6Y5SfTQfVc8JsXQ1xZl4NJ0Jnjr+9Uvx6se9d/SAB7T9VP+U6/QSdsFDl468AcGncgkeiCddFb0nZt9+Cf4/2Hd6Qwp1E0w+77sjkkGqLoO5pMo+wZI+hNLK9I03iQRofkRyIUriHZetTBLQKg/p+L/wCTr7Sm3Zlx0aTOug5c0xxfHKdI5Zl3Ll5lApMnUpQlUT58+xqgiadT/wCHfZMcKsqhrUxkdx3BH4TuTsnFbte7ZrV5bdoahqskDjz/AClMUra0MlKfF6KOja923LueJSy9ZNRgPH7mU3tr7O3aEFd0JyuH4XCfIwiTSlslV+wfHrUZWvAjg76fVSeMHWkDtn+33K+hPt89N7Tx2895UVjuHuyEQczDmHpv++iosLGwJtfLcOc6TG3H8OiLwa5LKkuOjvinil9X+YBVZvEPA3BHFdMOILh7n0UuWyiKVFndBktObRwh3SdAfp7LtePLaNHWYfAnz4D0SmlbOrg02jV34uDepXXF6bHXVqxzyadLxV8hkzlO0dQPSUfx8Ly769EHyZrG6bsZ4ritNrd9nCcoQ9bFGvpksJJjQRuYQbxQq1Zp02tt2OAcY1eBsTxn9U/tRZucAxmUQN2ubz2nf/CPN8Spdi8XyINW0yPuLKpUouJyl7T3kN3LHEjXq0AD0SEFfULnBBRd3lOoXgghtMNJIzkZpIJ3yt4c1LYv2aqF2ekwydXMPhg8xmgR0QZo/ekV/C+QnCpMnWSu7W8yiW4LXmO715Zmz80ZT7LXR/8AVHm5g+qRwk+kWyy449tHmGuA1G6aVL0sa551jRo6rLbAazYBaB/ub917juCVyxgp0nPEy6IPlx80CxT6oQ82JvtCF2MP5rz/AMk934ig721qU9KjHM/uaQuFFy1wpD/q1of2V2ToTqnds2RqpmwqgHmmzb4yDwSZq0C0HvtxOyxEsrCAsS7YvnISUSAeKd23dngw+YEqKx3G2scRThzuP5R90pp47WOz48gFbDC65UY48tH1erSafPmoPthg/d1M4nLU18ncRP6rlhfaysww/wAbfY+hViK9K7oOG7SPVp+4RU4OxaUsb/g+a4rh4pw4TlLRHHXqgaWitcWwruu7dnaXnUj8jG6CSeeuin8VIcfDrrw2Tlk9Mog72gCk4yiqbZK4U6ZA1TPCbbO7oNzyQZJVsJse0rj+Ht3PHxmA3z/evopapcSSSZJMk8yeKa9qquUsYNg2Z4EnT6fqpsvQ4oXG2dGlsJN1CZYVVzVWev8AxKRFEWF0ab2uGsbjpsfmncEZPaL+zr5XfNNGktOmoI0Uk3GGcneyc4Ri7HkMOb+n9ylzpolcWtjS5c6WuZz1C4X2pRr6oH4Xe3+UO++pHdhPCY/yh8nH8gFvokrvDHNeX0jlPEcCiLfMwZqtFpcdgBLj1gTComVWE6NLQNjAc734LtUbTg5WunyknzPFH5INdmObuqJ8XtwadTK1tFoaY016k66JTaGkLYNbrXe8hzs0uIJghw4baeae18TYwPa9ri1wIcABtHDVLez9Gg13eauIzd20gZjIicvQfNeh8TNCON12Q/LxTlNP0M7DF6NvTLSzi3fUE8dE1PbGlWYRlAAmDA0I6+c6r592hpVHtdDHAA5jI1A1jyCSUbgsBDjAETzM8FV5U4UiNYnztn1XD8WNR9LKdS4xzgCZ9fEPRU/aCm7KKm5HIbjlO0+a+aYVi4aGV3s7tjBDPMw3NHKM30VJgvblrXNFf/TqQNZdlJmDprG08t+a8yON8+K9/wCyybdKS9BGHWh7wOh5BGoIcI88pj0RuN4v3RaGkHXxCXaDmQZ46I2xugKj8tZtVhIIjL4QROUFvEc/JBYxSZUl1PxOkyx3xacWn8Q6dUUscoJr2HDLHJNOfQGMTzsImJ1M6tI5clxt75zCOI6aiPn81wpW9B4IFQsOxaeHQgrWhaMZBDiQDrxCncaV2WVHpIZC4LvAfG13A+IR6z9FD4tatpV6jG/C12nSRMekx6KoxjEXsHgaGtIjvBvJ/wCKi6h1Mmdd95QSkmqWx/x4NO//AALsRJTNrZ0S/DinFBhkGFJIezjeYo1jy38sD2AWKbxAnvH/ANx+axPWJUDQkrOW1n8S5Vd0Vh9MzKulqIC7CXMTjstdOZWAnwu0I4baFLK4gLbDKkVaZ5OHz/ypnuIcj6JWsW1dHtkcOEeRQVTsxS/O/wAvD9kypXEMJPHZTuJ9o6bDEl7uIbBiOZ2Usb6irYpKTYxt+zNuDLi53Quj5Qjjh7A3KwBoHAfvVRf/AOwqcGN8zJ+q723bCpPia0+Uj6lM8eSvsc4Svs17Z2jgWEjSCB7jT5KXqUyDBBB5EQV9KfWZe0C0ENeNRO7XDb0KlO0FlL2RrUgNewbgjY9U3DKlxDhJvTJ+F1oM1RDrJzfiaR6LSk2E1yQxHcJ32ZpnvQ7l9kmaFU4O0U6ZJ3I/f76KbI6R0uiir3ojKNY339lK4rjzW+GjBI3PAc45rTtFiZpsDW/E+ZPIRrtx1Utb1OCDFic1zl/RmPHGLpDgY1WJnPHkAnNhj9QQHkEeUH9FKBdmVCEyWNegpQT7G3afE8rSQ3M55ysEgcySecJb2RuGULkVahI8J0mRJEanlqfVca1B9eo3eGshvvJ8iZXlxZOaJOyqxyjjior32QvFzbcuvSHeN0RVc11OoZeSKgkwTOam7lAiPIrnZYa1rwamrhPgIG5nXqORU1XuKlJoLZmYGnuVYYFhjrpgqE5XRw4EHXyj7qlR+ishyKpujXEbZ1YEZJpiPAIJJB4ngg8FcBVeakh4EZNoGmUbKmxW97kNpad7+J0QI4GOMj7IPEMHc+g64owarW+NoPxtaCfDH4oO3HZVYYUuSRHkm39X0eV6/eeFhyvOpIMcdR+isMCsA1jatQkBkuk7kxseYGi+O9mbt77gBrvAPE+djB2n9/NW1TtOLms2hPgmIncj56priq4r+xHJ9jLFaj7qpUbToRXYzvaZGgq0s2WCdg+dp3gpLY41TDjTqfyqgMOp1PA4Eb6H5qyvrg21LLTg1XDKD8gegJPuVJY3bGrRtLmuym6o9hDw5gdBDjDtRoSAPZed8jDjrk7/AMnqfFzz1FV/gPtKzXHwOa9hkGCHAEcDC43+BUT4jNM/0nT9UltsMmq11MinHxBstBA4QND6rztBiuY920mB8R5ryXBKX0Z6sFN96DaQt6egJefP7Il1bY5RHIKQY4gyn+F3ocIJ1Qzw/tjeg6pSouOZzdTuvF1BHJYh8cv2ZyPndSlGpG+y9bULdkxxDDqoHibo0wNzM7R06oGnbk8D7Er07TQtHuclMMIp/wAwH8uvrwWtlhFZ3/rcBzILR7lNqVp3QykyTueqRlmkqRtnPtPi7ixtMOj80aeQP6qVKZY2f5noEvypuGKjBGo8lbU36rQLZo1TGaUGDXhpuBHr1CrL2yp3UPbDaoAyu4OjYO5qAoFXnZike6E7iYUWRNO0BP8AYnucMryQ5tQnoJH6aLmzszXef9PL5uaP0mVXXF5l4pXcY8GGcwHnx8gl+RrSOjza0csO7GOBDqrwAD8LdSek8ETi9tlgNGgO3ILy37YsG4d5wPfdG1b+nWAIIM/vVdkf12BHyKX2Pn/aFpFYg8AI9RP1S0aKl7X20VGu/M39R/iFPUXw6QOY16hVYmnBD0zswyJXem5cKa70kMhjYwsHkSdkdjtyKVAvGjg3TnmOghD2zDGiQYxfOqyw7TrPTaF2CPKdvpE2a2qXZwsqJLZJJJGrjx4wOQVp2DrljajM34p/tkNExxBykH/KkaT4gBNcJvDTqAzE+F3kSNY46wqPK+dsXk+Mlj4oocatHOqFxdmGzZ2A3yj96+ia4G5jg0Nd3dQaHXc9fzLStdyYLdOI1PUEEf8AaW0XFlSdHNO0iSPMhV4vk8VR5eb47f2J3tnTZh76tKl8dXxujXLnmQOQ4gcJQHYxooMdeVNIkUwR6F3mdgmPb2gw3VN72iDTZoNjBIgyk+L95cuZTaAymAJM6QN58tVRzjJa99krxSW2VHZTtV/EVKtSpo1jdZmOmvM6pdiPaV9xckgRTAyBo2AH1lK78U2Mbb2xJpgzUdsXugb9Fxwa0dn5NgpWeUXjH/FhJZEWlhXy03u4wT7CVJGrJJPEp8aTzSqBu8RHr9kRZ9mGZJc5xcNSBEfdeLjaVn0KaQgpydkRRZrvCLr2ob8PDgVq1rXHb6LHI5sYUq4geNYgDTCxBQJTVahyzPBLn4o1kkuDR10lLu0mOik0Mp6vI1JGgHOOajKtw55lxJPVOx/Gc/s3oWnR9IpY/ScADUYPM6Ij+Fa/Yh08iIXy4ORuH4jUpGWHzHA+iOXxKWmcPe1WHlmR8aatJ6iSP0n2U/CtaFyyvSh2ocPUeXUJFeYHUbOXxt5jeOo3WYsqS4y7QYmLIW7V0dSWrWp92aHWTJhV+E3MNAGnP7qZw23OUugxzTWyqKD5Dvo5bN+0eNNYcjdXwDO4b1jiVIurkuLiSSeK9xJznVajjxcfYGFypUlZjxRhE4OpvkIq1uHMIIMFLmrqKpBQSjYVlc9guaOmrm6t9tR6x8lMOtRPEdE77N1HSQOh/VVdSzpHV7GlxG/Ex81NGTg3ECUuJ87bbzsD7SjrLCap/A6Ooj5q7tywaCB02RjQ0o+di5Zq9EpaWRb57e6j7thfWeQCZcQPeAvr7bVszovn3aKz7i5dlEB3jb67x6ytx3G2djzKcqED6BaYcCDyIhdGN4o6u91UBzo6HjHJDloCNyKLKPCcYa5rWVBq3TNxLfqR16pu1rAZGoPPrrKg8xlU2EYwzIGPDpB0I1EHhzTFO1slyY62hP2ptO9unCfC22a4DqKjvo4qcfYOGoJA81Y49Qe+s2oweGMhGxIgkT6lTl/ckwBoB+vUpvlbf1YOPCqpoEp0OpKbYf4SIQNFyKYUjJJvsfHGo9FZbVZjQdY4+Y4pi5uVpjkp3DLqSAVQSWwDqCFI24uzX+iaq3LXZpMEbdUNUpRBggH2909rYExzszX5Z4ESPRHMwpuTLmEcYGi3mvR3JImWjReKoFpTHNYg8iOs+XY0/NWeeo/QAIGUdizIqvHX5hB5V7MPxQs8BXZq5ZV1pLWEip7Mx3TuYd9AU4bcMZu6Cl+AW0Utd3GfTSPlK0uKWZ243IGq82UVKbZjY2qGlUGoY4/1CD7oRr6TDpTZ7T80E23IXalZEiQV3Ezkzrc3OYZRoI0A5IG3qEOWz3ZDBieML13MbrHDWjlKmD3uHOBzRodQfog3M4J7bXJe0sO/CeBSK7c4OIIgjcIscpPTHHJzYXjRJWHVFYbZue6APM8gnN0rZxSdlaUGdk/u71lJpc9zQBzMa/UpDa1QwZRp1Uvjd26q8/lbo0dOfmVNBeSQtxsb3na8F3gZOu7tP0CIpdqXFoloPUEj7qMbTRtF0BPn8fGlpB1+z6Hh3aBrwGgkHkdPbmisUsG3NMSYc34SeB4g9Dp7BfOKVcj6Kv7P4g9414DX7qeUXjd+gJY12hBeUKtAljxHXgfI8UMx08F9HqPES8AjqJHshKtxQEQxs9B9lryJHRm/0RDLZx2B9k8wbCXfE4QN9eKf06zAdWgAI85DqCI4eqDnyWjJ5GvRMV3w5wM7cPXZSjcsgluYDccwrnEaGV0gT8lE4hTyPc0cD+m4+aLA/s0MTtWE4hhQaBVpa0iBxktJ4HogQ4qjwwtNpleYzaDjrqp+tbuaYI+yfd9nWdWVNQqO0rudpqVOWbJcFTYWMupUuZ1o1djUWxyidxuuVWqWnYR7Lype6E7xKkcUxt1Q8m8kqGNzegdrsr23zPzfqvFBi6C9Tv8AjM4Ax/8A1nf7f+IQJ29Vixepj/BCzQLtSWLET6N9FrbfB/tHyC2Y0FxkcFixefD2DI2O3p9AiZ8D/wDb82rFiIwQ3Ow9V0w7ceSxYs9Gs7VRDtNNVwxho8JjWDqsWJeP8xy6FTuCp7NoFCnGkjWOOvFYsR5/xMOFzsfI/JIDt6LFi7CdEFC7t2WLFTINnRu4VP2V+J3kPqvVikz/AIgvoqbgfyz6/VIaKxYpcoGE74of5Y8gg8NqHTU+6xYsGLoZVXHLvyUn2k/1vRvyWLEz4/8A2GLoJw9x7ln9xXmKHReLFS+wQfDPiTYHVYsUufsZE6XR/lu/tPyUY5eLE74fTMl2eL1YsVoB/9k="/>
          <p:cNvSpPr>
            <a:spLocks noChangeAspect="1" noChangeArrowheads="1"/>
          </p:cNvSpPr>
          <p:nvPr/>
        </p:nvSpPr>
        <p:spPr bwMode="auto">
          <a:xfrm>
            <a:off x="612775" y="-914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6" name="Picture 12" descr="vias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8" y="864265"/>
            <a:ext cx="1441191" cy="10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éh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79" y="885405"/>
            <a:ext cx="1410260" cy="10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-tcgaJNT8pSI/TX3gw1ejhaI/AAAAAAAAADQ/Xw2PTcwYpsU/s1600/F%25C3%25A9nyk%25C3%25A9pek-01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39" y="888335"/>
            <a:ext cx="1406353" cy="10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églalap 12"/>
          <p:cNvSpPr/>
          <p:nvPr/>
        </p:nvSpPr>
        <p:spPr>
          <a:xfrm>
            <a:off x="307975" y="3806391"/>
            <a:ext cx="85764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/>
              <a:t>Nagy különbség van: </a:t>
            </a:r>
          </a:p>
          <a:p>
            <a:pPr marL="457200" indent="-457200">
              <a:buAutoNum type="arabicParenR"/>
            </a:pPr>
            <a:r>
              <a:rPr lang="hu-HU" sz="2200" dirty="0" smtClean="0"/>
              <a:t>az </a:t>
            </a:r>
            <a:r>
              <a:rPr lang="hu-HU" sz="2200" dirty="0"/>
              <a:t>elnyert és </a:t>
            </a:r>
            <a:r>
              <a:rPr lang="hu-HU" sz="2200" dirty="0" smtClean="0"/>
              <a:t>elkölthető </a:t>
            </a:r>
            <a:r>
              <a:rPr lang="hu-HU" sz="2200" b="1" dirty="0" smtClean="0"/>
              <a:t>pénz</a:t>
            </a:r>
            <a:r>
              <a:rPr lang="hu-HU" sz="2200" dirty="0" smtClean="0"/>
              <a:t>ek nagyságrendjében,</a:t>
            </a:r>
          </a:p>
          <a:p>
            <a:pPr marL="457200" indent="-457200">
              <a:buAutoNum type="arabicParenR"/>
            </a:pPr>
            <a:r>
              <a:rPr lang="hu-HU" sz="2200" dirty="0" smtClean="0"/>
              <a:t>a </a:t>
            </a:r>
            <a:r>
              <a:rPr lang="hu-HU" sz="2200" dirty="0"/>
              <a:t>sikeres és </a:t>
            </a:r>
            <a:r>
              <a:rPr lang="hu-HU" sz="2200" dirty="0" smtClean="0"/>
              <a:t>sikertelen csoportok </a:t>
            </a:r>
            <a:r>
              <a:rPr lang="hu-HU" sz="2200" b="1" dirty="0" smtClean="0"/>
              <a:t>arány</a:t>
            </a:r>
            <a:r>
              <a:rPr lang="hu-HU" sz="2200" dirty="0" smtClean="0"/>
              <a:t>ában, </a:t>
            </a:r>
          </a:p>
          <a:p>
            <a:pPr marL="457200" indent="-457200">
              <a:buAutoNum type="arabicParenR"/>
            </a:pPr>
            <a:r>
              <a:rPr lang="hu-HU" sz="2200" dirty="0"/>
              <a:t>a</a:t>
            </a:r>
            <a:r>
              <a:rPr lang="hu-HU" sz="2200" dirty="0" smtClean="0"/>
              <a:t>z „eredményesség” </a:t>
            </a:r>
            <a:r>
              <a:rPr lang="hu-HU" sz="2200" b="1" dirty="0" smtClean="0"/>
              <a:t>szint</a:t>
            </a:r>
            <a:r>
              <a:rPr lang="hu-HU" sz="2200" dirty="0" smtClean="0"/>
              <a:t>jében: 	van, </a:t>
            </a:r>
            <a:r>
              <a:rPr lang="hu-HU" sz="2200" dirty="0"/>
              <a:t>ahol csak az IF </a:t>
            </a:r>
            <a:r>
              <a:rPr lang="hu-HU" sz="2200" dirty="0">
                <a:sym typeface="Symbol"/>
              </a:rPr>
              <a:t></a:t>
            </a:r>
            <a:r>
              <a:rPr lang="hu-HU" sz="2200" dirty="0"/>
              <a:t>10 számít, </a:t>
            </a:r>
            <a:r>
              <a:rPr lang="hu-HU" sz="2200" dirty="0" smtClean="0"/>
              <a:t>						máshol </a:t>
            </a:r>
            <a:r>
              <a:rPr lang="hu-HU" sz="2200" dirty="0"/>
              <a:t>meg </a:t>
            </a:r>
            <a:r>
              <a:rPr lang="hu-HU" sz="2200" dirty="0" smtClean="0"/>
              <a:t>bármi, </a:t>
            </a:r>
            <a:r>
              <a:rPr lang="hu-HU" sz="2200" dirty="0"/>
              <a:t>ami </a:t>
            </a:r>
            <a:r>
              <a:rPr lang="hu-HU" sz="2200" dirty="0" smtClean="0"/>
              <a:t>IF </a:t>
            </a:r>
          </a:p>
          <a:p>
            <a:pPr marL="457200" indent="-457200">
              <a:buAutoNum type="arabicParenR"/>
            </a:pPr>
            <a:r>
              <a:rPr lang="hu-HU" sz="2200" dirty="0" smtClean="0"/>
              <a:t>az </a:t>
            </a:r>
            <a:r>
              <a:rPr lang="hu-HU" sz="2200" dirty="0"/>
              <a:t>intézmények infrastrukturális </a:t>
            </a:r>
            <a:r>
              <a:rPr lang="hu-HU" sz="2200" b="1" dirty="0" smtClean="0"/>
              <a:t>háttere: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szolgáltatások, műszerpark, továbbképzések, </a:t>
            </a:r>
            <a:r>
              <a:rPr lang="hu-HU" sz="2200" dirty="0"/>
              <a:t>könyvtár, 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dirty="0" smtClean="0"/>
              <a:t>	ügyintézés hatékonysága, stb. </a:t>
            </a:r>
            <a:endParaRPr lang="hu-HU" sz="220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7790" y="1124744"/>
            <a:ext cx="78526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200" dirty="0" smtClean="0"/>
              <a:t>Hogyan szervezzünk </a:t>
            </a:r>
            <a:r>
              <a:rPr lang="hu-HU" sz="2200" b="1" dirty="0" smtClean="0"/>
              <a:t>eredményes</a:t>
            </a:r>
            <a:r>
              <a:rPr lang="hu-HU" sz="2200" dirty="0" smtClean="0"/>
              <a:t> kutatócsoportot? 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Milyen </a:t>
            </a:r>
            <a:r>
              <a:rPr lang="hu-HU" sz="2200" b="1" dirty="0" smtClean="0"/>
              <a:t>kritériumok</a:t>
            </a:r>
            <a:r>
              <a:rPr lang="hu-HU" sz="2200" dirty="0" smtClean="0"/>
              <a:t> alapján minősítsünk?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Hogyan biztosítható a diszciplináris mellett az </a:t>
            </a:r>
            <a:r>
              <a:rPr lang="hu-HU" sz="2200" b="1" dirty="0" smtClean="0"/>
              <a:t>interdiszciplináris</a:t>
            </a:r>
            <a:r>
              <a:rPr lang="hu-HU" sz="2200" dirty="0" smtClean="0"/>
              <a:t> területek fejlődése? </a:t>
            </a:r>
            <a:r>
              <a:rPr lang="hu-HU" sz="2200" dirty="0" smtClean="0">
                <a:solidFill>
                  <a:srgbClr val="FF0066"/>
                </a:solidFill>
              </a:rPr>
              <a:t>(„</a:t>
            </a:r>
            <a:r>
              <a:rPr lang="hu-HU" sz="2200" i="1" dirty="0" smtClean="0">
                <a:solidFill>
                  <a:srgbClr val="FF0066"/>
                </a:solidFill>
              </a:rPr>
              <a:t>The </a:t>
            </a:r>
            <a:r>
              <a:rPr lang="hu-HU" sz="2200" i="1" dirty="0" err="1">
                <a:solidFill>
                  <a:srgbClr val="FF0066"/>
                </a:solidFill>
              </a:rPr>
              <a:t>Future</a:t>
            </a:r>
            <a:r>
              <a:rPr lang="hu-HU" sz="2200" i="1" dirty="0">
                <a:solidFill>
                  <a:srgbClr val="FF0066"/>
                </a:solidFill>
              </a:rPr>
              <a:t> is no </a:t>
            </a:r>
            <a:r>
              <a:rPr lang="hu-HU" sz="2200" i="1" dirty="0" err="1">
                <a:solidFill>
                  <a:srgbClr val="FF0066"/>
                </a:solidFill>
              </a:rPr>
              <a:t>longer</a:t>
            </a:r>
            <a:r>
              <a:rPr lang="hu-HU" sz="2200" i="1" dirty="0">
                <a:solidFill>
                  <a:srgbClr val="FF0066"/>
                </a:solidFill>
              </a:rPr>
              <a:t> </a:t>
            </a:r>
            <a:r>
              <a:rPr lang="hu-HU" sz="2200" i="1" dirty="0" err="1">
                <a:solidFill>
                  <a:srgbClr val="FF0066"/>
                </a:solidFill>
              </a:rPr>
              <a:t>as</a:t>
            </a:r>
            <a:r>
              <a:rPr lang="hu-HU" sz="2200" i="1" dirty="0">
                <a:solidFill>
                  <a:srgbClr val="FF0066"/>
                </a:solidFill>
              </a:rPr>
              <a:t> </a:t>
            </a:r>
            <a:r>
              <a:rPr lang="hu-HU" sz="2200" i="1" dirty="0" err="1">
                <a:solidFill>
                  <a:srgbClr val="FF0066"/>
                </a:solidFill>
              </a:rPr>
              <a:t>it</a:t>
            </a:r>
            <a:r>
              <a:rPr lang="hu-HU" sz="2200" i="1" dirty="0">
                <a:solidFill>
                  <a:srgbClr val="FF0066"/>
                </a:solidFill>
              </a:rPr>
              <a:t> </a:t>
            </a:r>
            <a:r>
              <a:rPr lang="hu-HU" sz="2200" i="1" dirty="0" err="1">
                <a:solidFill>
                  <a:srgbClr val="FF0066"/>
                </a:solidFill>
              </a:rPr>
              <a:t>used</a:t>
            </a:r>
            <a:r>
              <a:rPr lang="hu-HU" sz="2200" i="1" dirty="0">
                <a:solidFill>
                  <a:srgbClr val="FF0066"/>
                </a:solidFill>
              </a:rPr>
              <a:t> </a:t>
            </a:r>
            <a:r>
              <a:rPr lang="hu-HU" sz="2200" i="1" dirty="0" err="1">
                <a:solidFill>
                  <a:srgbClr val="FF0066"/>
                </a:solidFill>
              </a:rPr>
              <a:t>to</a:t>
            </a:r>
            <a:r>
              <a:rPr lang="hu-HU" sz="2200" i="1" dirty="0">
                <a:solidFill>
                  <a:srgbClr val="FF0066"/>
                </a:solidFill>
              </a:rPr>
              <a:t> </a:t>
            </a:r>
            <a:r>
              <a:rPr lang="hu-HU" sz="2200" i="1" dirty="0" smtClean="0">
                <a:solidFill>
                  <a:srgbClr val="FF0066"/>
                </a:solidFill>
              </a:rPr>
              <a:t>be”)</a:t>
            </a:r>
          </a:p>
          <a:p>
            <a:pPr marL="342900" indent="-342900">
              <a:buFontTx/>
              <a:buChar char="-"/>
            </a:pPr>
            <a:r>
              <a:rPr lang="hu-HU" sz="2200" dirty="0" smtClean="0"/>
              <a:t>Milyen arányban támogathatók a „</a:t>
            </a:r>
            <a:r>
              <a:rPr lang="hu-HU" sz="2200" b="1" dirty="0" smtClean="0"/>
              <a:t>nagykockázatú</a:t>
            </a:r>
            <a:r>
              <a:rPr lang="hu-HU" sz="2200" dirty="0" smtClean="0"/>
              <a:t>” pályázatok? 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1241751" y="429145"/>
            <a:ext cx="650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/>
              <a:t>A kutatásszervezés belső és külső kihívásai</a:t>
            </a:r>
            <a:endParaRPr lang="hu-HU" sz="28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467544" y="3356992"/>
            <a:ext cx="8695992" cy="3595861"/>
            <a:chOff x="467544" y="3356992"/>
            <a:chExt cx="8695992" cy="3595861"/>
          </a:xfrm>
        </p:grpSpPr>
        <p:sp>
          <p:nvSpPr>
            <p:cNvPr id="6" name="Téglalap 5"/>
            <p:cNvSpPr/>
            <p:nvPr/>
          </p:nvSpPr>
          <p:spPr>
            <a:xfrm>
              <a:off x="467544" y="3356992"/>
              <a:ext cx="83529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200" dirty="0" smtClean="0"/>
                <a:t>A kutatás, de a kutatás finanszírozása is befektetés (idő/pénz) a jövőbe</a:t>
              </a:r>
              <a:endParaRPr lang="hu-HU" sz="2200" dirty="0"/>
            </a:p>
          </p:txBody>
        </p:sp>
        <p:pic>
          <p:nvPicPr>
            <p:cNvPr id="1026" name="Picture 2" descr="41. Szénakaszáló banda, Balkány (Szabolcs vm.) - Tagán Galindzsán felv. 1933. Néprajzi Múzeum, Budapest F687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461" y="3896265"/>
              <a:ext cx="4168075" cy="3056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66. Kézzel vetés vet&amp;odblac;zsákból, Vajdácska (Zemplén vm.) - Bodó Sándor felv. 1965. MTA Néprajzi Kutatóintézete, Budapest F 2419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896265"/>
              <a:ext cx="2028453" cy="285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F5AE-FD2D-44CA-BED4-C32F2D9AF2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820</Words>
  <Application>Microsoft Office PowerPoint</Application>
  <PresentationFormat>Diavetítés a képernyőre (4:3 oldalarány)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"Egy lehetőség, amit  vétek volna elszalasztani."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"Egy lehetőség amit vétek volna elszalasztani."</dc:title>
  <dc:creator>perczel</dc:creator>
  <cp:lastModifiedBy>perczel</cp:lastModifiedBy>
  <cp:revision>97</cp:revision>
  <dcterms:created xsi:type="dcterms:W3CDTF">2013-11-10T19:59:24Z</dcterms:created>
  <dcterms:modified xsi:type="dcterms:W3CDTF">2013-11-16T08:42:52Z</dcterms:modified>
</cp:coreProperties>
</file>